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77" r:id="rId52"/>
    <p:sldId id="378" r:id="rId53"/>
    <p:sldId id="379" r:id="rId54"/>
    <p:sldId id="380" r:id="rId55"/>
    <p:sldId id="381" r:id="rId56"/>
    <p:sldId id="382" r:id="rId57"/>
    <p:sldId id="383" r:id="rId58"/>
    <p:sldId id="384" r:id="rId59"/>
    <p:sldId id="385" r:id="rId60"/>
    <p:sldId id="386" r:id="rId61"/>
    <p:sldId id="387" r:id="rId62"/>
    <p:sldId id="388" r:id="rId63"/>
    <p:sldId id="389" r:id="rId64"/>
    <p:sldId id="390" r:id="rId65"/>
    <p:sldId id="391" r:id="rId66"/>
    <p:sldId id="392" r:id="rId67"/>
    <p:sldId id="393" r:id="rId68"/>
    <p:sldId id="394" r:id="rId69"/>
    <p:sldId id="395" r:id="rId70"/>
    <p:sldId id="396" r:id="rId71"/>
    <p:sldId id="397" r:id="rId72"/>
    <p:sldId id="398" r:id="rId73"/>
    <p:sldId id="399" r:id="rId74"/>
    <p:sldId id="400" r:id="rId75"/>
    <p:sldId id="401" r:id="rId76"/>
    <p:sldId id="402" r:id="rId77"/>
    <p:sldId id="403" r:id="rId78"/>
    <p:sldId id="404" r:id="rId79"/>
    <p:sldId id="405" r:id="rId80"/>
    <p:sldId id="406" r:id="rId81"/>
    <p:sldId id="407" r:id="rId82"/>
    <p:sldId id="408" r:id="rId83"/>
    <p:sldId id="409" r:id="rId84"/>
    <p:sldId id="410" r:id="rId85"/>
    <p:sldId id="411" r:id="rId86"/>
    <p:sldId id="412" r:id="rId87"/>
    <p:sldId id="413" r:id="rId88"/>
    <p:sldId id="414" r:id="rId89"/>
    <p:sldId id="415" r:id="rId90"/>
    <p:sldId id="416" r:id="rId91"/>
    <p:sldId id="417" r:id="rId92"/>
    <p:sldId id="418" r:id="rId93"/>
    <p:sldId id="419" r:id="rId94"/>
    <p:sldId id="420" r:id="rId95"/>
    <p:sldId id="421" r:id="rId96"/>
    <p:sldId id="422" r:id="rId97"/>
    <p:sldId id="423" r:id="rId98"/>
    <p:sldId id="424" r:id="rId99"/>
    <p:sldId id="425" r:id="rId100"/>
    <p:sldId id="426" r:id="rId101"/>
    <p:sldId id="427" r:id="rId102"/>
    <p:sldId id="428" r:id="rId103"/>
    <p:sldId id="429" r:id="rId104"/>
    <p:sldId id="430" r:id="rId105"/>
    <p:sldId id="431" r:id="rId106"/>
    <p:sldId id="432" r:id="rId107"/>
    <p:sldId id="433" r:id="rId108"/>
    <p:sldId id="434" r:id="rId109"/>
    <p:sldId id="435" r:id="rId110"/>
    <p:sldId id="436" r:id="rId111"/>
    <p:sldId id="437" r:id="rId112"/>
    <p:sldId id="438" r:id="rId113"/>
    <p:sldId id="439" r:id="rId114"/>
    <p:sldId id="440" r:id="rId115"/>
    <p:sldId id="441" r:id="rId116"/>
    <p:sldId id="442" r:id="rId117"/>
    <p:sldId id="443" r:id="rId118"/>
    <p:sldId id="444" r:id="rId119"/>
    <p:sldId id="445" r:id="rId120"/>
    <p:sldId id="376" r:id="rId121"/>
    <p:sldId id="446" r:id="rId122"/>
    <p:sldId id="447" r:id="rId123"/>
    <p:sldId id="448" r:id="rId124"/>
    <p:sldId id="449" r:id="rId125"/>
    <p:sldId id="450" r:id="rId126"/>
    <p:sldId id="451" r:id="rId127"/>
    <p:sldId id="452" r:id="rId128"/>
    <p:sldId id="453" r:id="rId129"/>
    <p:sldId id="454" r:id="rId130"/>
    <p:sldId id="455" r:id="rId131"/>
    <p:sldId id="456" r:id="rId132"/>
    <p:sldId id="457" r:id="rId133"/>
    <p:sldId id="458" r:id="rId134"/>
    <p:sldId id="459" r:id="rId135"/>
    <p:sldId id="460" r:id="rId136"/>
    <p:sldId id="461" r:id="rId137"/>
    <p:sldId id="462" r:id="rId138"/>
    <p:sldId id="463" r:id="rId139"/>
    <p:sldId id="464" r:id="rId140"/>
    <p:sldId id="465" r:id="rId141"/>
    <p:sldId id="466" r:id="rId142"/>
    <p:sldId id="467" r:id="rId143"/>
    <p:sldId id="468" r:id="rId144"/>
    <p:sldId id="469" r:id="rId145"/>
    <p:sldId id="470" r:id="rId146"/>
    <p:sldId id="471" r:id="rId147"/>
    <p:sldId id="472" r:id="rId148"/>
    <p:sldId id="473" r:id="rId149"/>
    <p:sldId id="474" r:id="rId150"/>
    <p:sldId id="475" r:id="rId151"/>
    <p:sldId id="476" r:id="rId152"/>
    <p:sldId id="477" r:id="rId153"/>
    <p:sldId id="478" r:id="rId154"/>
    <p:sldId id="479" r:id="rId155"/>
    <p:sldId id="480" r:id="rId156"/>
    <p:sldId id="481" r:id="rId157"/>
    <p:sldId id="482" r:id="rId158"/>
    <p:sldId id="483" r:id="rId159"/>
    <p:sldId id="484" r:id="rId160"/>
    <p:sldId id="485" r:id="rId161"/>
    <p:sldId id="486" r:id="rId162"/>
    <p:sldId id="487" r:id="rId163"/>
    <p:sldId id="488" r:id="rId164"/>
    <p:sldId id="489" r:id="rId165"/>
    <p:sldId id="490" r:id="rId166"/>
    <p:sldId id="491" r:id="rId167"/>
    <p:sldId id="492" r:id="rId168"/>
    <p:sldId id="493" r:id="rId169"/>
    <p:sldId id="494" r:id="rId170"/>
    <p:sldId id="495" r:id="rId171"/>
    <p:sldId id="496" r:id="rId172"/>
    <p:sldId id="497" r:id="rId173"/>
    <p:sldId id="498" r:id="rId174"/>
    <p:sldId id="499" r:id="rId175"/>
    <p:sldId id="500" r:id="rId176"/>
    <p:sldId id="501" r:id="rId177"/>
    <p:sldId id="502" r:id="rId178"/>
    <p:sldId id="503" r:id="rId179"/>
    <p:sldId id="504" r:id="rId180"/>
    <p:sldId id="505" r:id="rId181"/>
    <p:sldId id="506" r:id="rId182"/>
    <p:sldId id="507" r:id="rId183"/>
    <p:sldId id="508" r:id="rId184"/>
    <p:sldId id="509" r:id="rId185"/>
    <p:sldId id="510" r:id="rId186"/>
    <p:sldId id="511" r:id="rId187"/>
    <p:sldId id="512" r:id="rId188"/>
    <p:sldId id="513" r:id="rId189"/>
    <p:sldId id="514" r:id="rId190"/>
    <p:sldId id="515" r:id="rId191"/>
    <p:sldId id="516" r:id="rId192"/>
    <p:sldId id="517" r:id="rId193"/>
    <p:sldId id="518" r:id="rId194"/>
    <p:sldId id="519" r:id="rId195"/>
    <p:sldId id="520" r:id="rId196"/>
    <p:sldId id="521" r:id="rId197"/>
    <p:sldId id="522" r:id="rId198"/>
    <p:sldId id="523" r:id="rId199"/>
    <p:sldId id="524" r:id="rId200"/>
    <p:sldId id="525" r:id="rId201"/>
    <p:sldId id="526" r:id="rId202"/>
    <p:sldId id="527" r:id="rId203"/>
    <p:sldId id="528" r:id="rId204"/>
    <p:sldId id="529" r:id="rId205"/>
    <p:sldId id="530" r:id="rId206"/>
    <p:sldId id="531" r:id="rId207"/>
    <p:sldId id="532" r:id="rId208"/>
    <p:sldId id="533" r:id="rId209"/>
    <p:sldId id="534" r:id="rId210"/>
    <p:sldId id="535" r:id="rId211"/>
    <p:sldId id="536" r:id="rId212"/>
    <p:sldId id="537" r:id="rId213"/>
    <p:sldId id="538" r:id="rId214"/>
    <p:sldId id="539" r:id="rId215"/>
    <p:sldId id="540" r:id="rId216"/>
    <p:sldId id="541" r:id="rId217"/>
    <p:sldId id="542" r:id="rId218"/>
    <p:sldId id="543" r:id="rId219"/>
    <p:sldId id="544" r:id="rId220"/>
    <p:sldId id="545" r:id="rId221"/>
    <p:sldId id="546" r:id="rId222"/>
    <p:sldId id="547" r:id="rId223"/>
    <p:sldId id="548" r:id="rId224"/>
    <p:sldId id="549" r:id="rId22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ไม่มีสไตล์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>
        <p:scale>
          <a:sx n="25" d="100"/>
          <a:sy n="25" d="100"/>
        </p:scale>
        <p:origin x="3283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tableStyles" Target="tableStyle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E890-CA28-4141-B231-FBE9E900960C}" type="datetimeFigureOut">
              <a:rPr lang="th-TH" smtClean="0"/>
              <a:t>18/12/65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4A53-5C73-41C0-A602-3148D022E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298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E890-CA28-4141-B231-FBE9E900960C}" type="datetimeFigureOut">
              <a:rPr lang="th-TH" smtClean="0"/>
              <a:t>18/12/65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4A53-5C73-41C0-A602-3148D022E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231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E890-CA28-4141-B231-FBE9E900960C}" type="datetimeFigureOut">
              <a:rPr lang="th-TH" smtClean="0"/>
              <a:t>18/12/65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4A53-5C73-41C0-A602-3148D022E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8984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E890-CA28-4141-B231-FBE9E900960C}" type="datetimeFigureOut">
              <a:rPr lang="th-TH" smtClean="0"/>
              <a:t>18/12/65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4A53-5C73-41C0-A602-3148D022E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8069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E890-CA28-4141-B231-FBE9E900960C}" type="datetimeFigureOut">
              <a:rPr lang="th-TH" smtClean="0"/>
              <a:t>18/12/65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4A53-5C73-41C0-A602-3148D022E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5476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E890-CA28-4141-B231-FBE9E900960C}" type="datetimeFigureOut">
              <a:rPr lang="th-TH" smtClean="0"/>
              <a:t>18/12/65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4A53-5C73-41C0-A602-3148D022E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86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E890-CA28-4141-B231-FBE9E900960C}" type="datetimeFigureOut">
              <a:rPr lang="th-TH" smtClean="0"/>
              <a:t>18/12/65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4A53-5C73-41C0-A602-3148D022E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485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E890-CA28-4141-B231-FBE9E900960C}" type="datetimeFigureOut">
              <a:rPr lang="th-TH" smtClean="0"/>
              <a:t>18/12/65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4A53-5C73-41C0-A602-3148D022E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788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E890-CA28-4141-B231-FBE9E900960C}" type="datetimeFigureOut">
              <a:rPr lang="th-TH" smtClean="0"/>
              <a:t>18/12/65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4A53-5C73-41C0-A602-3148D022E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268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E890-CA28-4141-B231-FBE9E900960C}" type="datetimeFigureOut">
              <a:rPr lang="th-TH" smtClean="0"/>
              <a:t>18/12/65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4A53-5C73-41C0-A602-3148D022E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680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E890-CA28-4141-B231-FBE9E900960C}" type="datetimeFigureOut">
              <a:rPr lang="th-TH" smtClean="0"/>
              <a:t>18/12/65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84A53-5C73-41C0-A602-3148D022E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343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2E890-CA28-4141-B231-FBE9E900960C}" type="datetimeFigureOut">
              <a:rPr lang="th-TH" smtClean="0"/>
              <a:t>18/12/65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84A53-5C73-41C0-A602-3148D022E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38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48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A9D2A569-5B38-24A7-5B34-E2AD82159534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E4F44CFA-4862-CB81-C7BF-AE2F5EC0C8F2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20E11031-37A3-D90B-8C6B-F3CD22B51068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๗</a:t>
              </a:r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3E793E43-457D-34B7-51A9-E91F81A9D6DE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8CDBB966-80E5-479C-D1AE-929E3FCFF3BF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C3E6E422-391F-E930-DA65-A29D377DD965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8954D4D6-8EF9-28D6-7DB0-6B8400146813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6E4B4725-E8A4-323E-2FFB-D9E177FE6C3D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155802DC-0A00-2480-0954-8CB95A336E2F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35624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๙๗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9427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๙๘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7562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๙๙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3271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๑๐๐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5255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๑๐๑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31570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๑๐๒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85657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๑๐๓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8746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๑๐๔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821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๑๐๕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36321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๑๐๖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824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A092DC0F-9B47-1F81-1C5F-34BD19306585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19A05C11-2ADF-4BE2-7D34-1CFAFF76FE1C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E9A4CB60-EA1F-F8F7-A60F-EC5DB674462E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๘</a:t>
              </a:r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564D5785-ED85-9ABF-E143-823CC6C2AD09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40C432CA-81F8-CA7B-A596-A5C503D7EF63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D68478A0-1617-3735-15DF-464543ECB6C7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7CB82CB-D149-0775-1020-64236CAD3529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89397C1B-3D89-F9F6-078E-8498F0F04BD5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60928089-9B56-D46D-E6F4-381A09776A51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009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๑๐๗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300042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๑๐๘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9882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๑๐๙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65959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๑๑๐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43483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๑๑๑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0011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๑๑๒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3305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๑๑๓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130033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๑๑๔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2487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๑๑๕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62275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๑๑๖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6096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ABC3C12-A93E-10E8-CAD0-72FC1619296E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7D2E4D49-8870-8CA3-323A-B4957D1DB5EC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A1B06155-3BF7-B6D3-712C-FBB6DE527F3D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๙</a:t>
              </a:r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5C58CD6E-6DD5-5865-3CB6-6052926AF52E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E3866EDA-397C-D5E0-06E5-92BF563EA2E4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C6F60CAE-1BAC-DA6C-8CB7-69F28FB4ED18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ED59B6EA-1ABA-254F-D248-FBA102DC4E85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4882B186-AFA9-F6A6-1229-70078D531195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8EFCD66F-7BB5-CB9C-E54E-C1E7BB6EE806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7818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F5C9196C-B02F-96C7-9421-F10F6158867E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39A0942E-1AE0-C7D1-68E3-0158DBFBD1F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F8F0BABF-CB85-A160-6CED-638C88ABCA05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๑๑๗</a:t>
              </a:r>
            </a:p>
          </p:txBody>
        </p:sp>
      </p:grpSp>
      <p:sp>
        <p:nvSpPr>
          <p:cNvPr id="12" name="Rectangle 1">
            <a:extLst>
              <a:ext uri="{FF2B5EF4-FFF2-40B4-BE49-F238E27FC236}">
                <a16:creationId xmlns:a16="http://schemas.microsoft.com/office/drawing/2014/main" id="{8A4910D5-5F6A-68BD-2E38-2CB14FDCF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723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๑ 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DDAA898B-96B9-C772-6898-ED14016ED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623334"/>
            <a:ext cx="28392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ความรู้ ความสามารถ ประสบการณ์หรือวิชาเอก</a:t>
            </a:r>
            <a:b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ตามความจำเป็นของสถานศึกษา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A5513F5-5061-9134-180A-0E923BEE8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25" y="2172309"/>
            <a:ext cx="12202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 ความสามารถ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742F95E-192C-4565-05CD-C8A790D76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228" y="2427695"/>
            <a:ext cx="46378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๑.๒.๒ </a:t>
            </a:r>
            <a:r>
              <a:rPr lang="th-T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ผลที่เกิดจากการปฏิบัติงานในหน้าที่ของผู้ขอย้ายที่ส่งผลต่อคุณภาพผู้เรียน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8" name="ตาราง 10">
            <a:extLst>
              <a:ext uri="{FF2B5EF4-FFF2-40B4-BE49-F238E27FC236}">
                <a16:creationId xmlns:a16="http://schemas.microsoft.com/office/drawing/2014/main" id="{ED4BD087-85CC-4B0C-2B72-A9F4BA502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646642"/>
              </p:ext>
            </p:extLst>
          </p:nvPr>
        </p:nvGraphicFramePr>
        <p:xfrm>
          <a:off x="491188" y="2764021"/>
          <a:ext cx="5875624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ผลที่เกิดจากการปฏิบัติงานในหน้าที่ของผู้ย้าย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ที่ส่งผลต่อคุณภาพผู้เรียน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ดับชาติขึ้นไป </a:t>
                      </a:r>
                      <a:r>
                        <a:rPr lang="th-TH" sz="1600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(๕ คะแนน)</a:t>
                      </a:r>
                      <a:endParaRPr lang="th-TH" sz="16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ระดับชาติ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ครูผู้สอนนักเรียน ได้รับรางวัล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ระดับเหรียญทอง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กิจกรรมการประกวดภาพยนตร์สั้น ระดับ ป.๑-ป.๖ งาน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ศิลป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หัตถกรรมนักเรียน ระดับชาติ ครั้งที่ ๖๙ ปีการศึกษา ๒๕๖๒ ณ จังหวัดสมุทรปราการ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รายงานผลการปฏิบัติงานที่ประสบความสำเร็จเป็นที่ประจักษ์ (ย้อนหลังไม่เกิน ๓ ปี)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ระดับภาค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นำเสนอผลงาน กิจกรรมถอดบทเรียน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Best Practice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ครู กิจกรรมแลกเปลี่ยนเรียนรู้ การนำเสนอผลงานและการประกวดแข่งขันกิจกรรมการเรียนรู้ภายใต้โครงการการเสริมสร้างคุณธรรมจริยธรรมและธรรมา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ภิ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บาลในสถานศึกษา(โครงการโรงเรียนสุจริต) ประจำปีงบประมาณ พ.ศ. ๒๕๖๓ ระดับภูมิภาค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รายงานผลการปฏิบัติงานที่ประสบความสำเร็จเป็นที่ประจักษ์ (ย้อนหลังไม่เกิน ๓ ปี)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670227"/>
                  </a:ext>
                </a:extLst>
              </a:tr>
            </a:tbl>
          </a:graphicData>
        </a:graphic>
      </p:graphicFrame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FBA41A1-25C9-D55F-9CC8-B4C5311EA721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5F40460C-2383-0EAB-3441-20804C6B0A32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805DEF29-FD6E-6CAA-AD9C-C396473D9687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7072CEE2-80DE-6CA7-DB6C-08A730942EED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9402B575-D332-92A4-BA8C-2092157E87E6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A1240E6D-8FB1-64CA-20E8-D69937FB6581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0185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F5C9196C-B02F-96C7-9421-F10F6158867E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39A0942E-1AE0-C7D1-68E3-0158DBFBD1F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F8F0BABF-CB85-A160-6CED-638C88ABCA05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๑๑๘</a:t>
              </a:r>
            </a:p>
          </p:txBody>
        </p:sp>
      </p:grpSp>
      <p:sp>
        <p:nvSpPr>
          <p:cNvPr id="12" name="Rectangle 1">
            <a:extLst>
              <a:ext uri="{FF2B5EF4-FFF2-40B4-BE49-F238E27FC236}">
                <a16:creationId xmlns:a16="http://schemas.microsoft.com/office/drawing/2014/main" id="{8A4910D5-5F6A-68BD-2E38-2CB14FDCF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723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๑ 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DDAA898B-96B9-C772-6898-ED14016ED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623334"/>
            <a:ext cx="28392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ความรู้ ความสามารถ ประสบการณ์หรือวิชาเอก</a:t>
            </a:r>
            <a:b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ตามความจำเป็นของสถานศึกษา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A5513F5-5061-9134-180A-0E923BEE8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25" y="2172309"/>
            <a:ext cx="12202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 ความสามารถ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742F95E-192C-4565-05CD-C8A790D76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228" y="2427695"/>
            <a:ext cx="46378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๑.๒.๒ </a:t>
            </a:r>
            <a:r>
              <a:rPr lang="th-T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ผลที่เกิดจากการปฏิบัติงานในหน้าที่ของผู้ขอย้ายที่ส่งผลต่อคุณภาพผู้เรียน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8" name="ตาราง 10">
            <a:extLst>
              <a:ext uri="{FF2B5EF4-FFF2-40B4-BE49-F238E27FC236}">
                <a16:creationId xmlns:a16="http://schemas.microsoft.com/office/drawing/2014/main" id="{ED4BD087-85CC-4B0C-2B72-A9F4BA502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870601"/>
              </p:ext>
            </p:extLst>
          </p:nvPr>
        </p:nvGraphicFramePr>
        <p:xfrm>
          <a:off x="491188" y="2764021"/>
          <a:ext cx="5875624" cy="579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ผลที่เกิดจากการปฏิบัติงานในหน้าที่ของผู้ย้าย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ที่ส่งผลต่อคุณภาพผู้เรียน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ดับชาติขึ้นไป </a:t>
                      </a:r>
                      <a:r>
                        <a:rPr lang="th-TH" sz="1600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(๕ คะแนน)</a:t>
                      </a:r>
                      <a:endParaRPr lang="th-TH" sz="16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ระดับเขตพื้นที่การศึกษา/ระดับจังหวัด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ครูผู้สอนนักเรียน งาน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ศิลป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หัตถกรรมนักเรียน ครั้งที่ ๖๙ ระดับเขตพื้นที่การศึกษาประถมศึกษากรุงเทพมหานคร ประจำปีการศึกษา ๒๕๖๒ ได้รับรางวัล ทั้งหมดดังนี้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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ระดับเหรียญทองชนะเลิศ ได้แก่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การประกวดภาพยนตร์สั้น ระดับชั้น ป.๑-ป.๖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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ระดับเหรียญทอง ได้แก่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การแข่งขันการวาดภาพระบายสี ระดับชั้น ป.๑-ป.๓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การแข่งขันการแสดงตลก ระดับชั้น ป.๑-ม.๓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การแข่งขันประติมากรรม ระดับชั้น ป.๑-ป.๓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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ระดับเหรียญเงิน ได้แก่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การแข่งขันต่อสมการคณิตศาสตร์ (เอ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แม็ท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ระดับชั้น        </a:t>
                      </a: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ป.๑-ป.๖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การแข่งขันแอโรบิก ระดับชั้น ป.๑-ป.๖ 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การประกวดโครงงานคุณธรรม ระดับชั้น ป.๑-ป.๓   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การประกวดโครงงานคุณธรรม ระดับชั้น ป.๔-ป.๖ 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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ระดับเหรียญทองแดง ได้แก่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การแข่งขันประติมากรรม ระดับชั้น ป.๔-ป.๖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การประกวดโครงงานคณิตศาสตร์ ประเภทสร้างทฤษฎีหรือ</a:t>
                      </a: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คำอธิบายทางคณิตศาสตร์ ระดับชั้น ป.๔-ป.๖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รายงานผลการปฏิบัติงานที่ประสบความสำเร็จเป็นที่ประจักษ์ (ย้อนหลังไม่เกิน ๓ ปี)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958DFEB-5BA7-5FAA-659C-5B8580E97E1F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D7643B21-BF56-2BBA-A955-06D7F668F203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CBD9A9AC-08E3-E658-BBD9-3200A2AFEA0B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9EF82CC7-B3E2-D084-8C58-C673AA866308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728A5C67-95EC-1407-4C21-76E7E8A6E0EB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EEC4FAF6-76AF-71A2-49C1-D70D7252DD6D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348418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F5C9196C-B02F-96C7-9421-F10F6158867E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39A0942E-1AE0-C7D1-68E3-0158DBFBD1F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F8F0BABF-CB85-A160-6CED-638C88ABCA05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๑๑๙</a:t>
              </a:r>
            </a:p>
          </p:txBody>
        </p:sp>
      </p:grpSp>
      <p:sp>
        <p:nvSpPr>
          <p:cNvPr id="12" name="Rectangle 1">
            <a:extLst>
              <a:ext uri="{FF2B5EF4-FFF2-40B4-BE49-F238E27FC236}">
                <a16:creationId xmlns:a16="http://schemas.microsoft.com/office/drawing/2014/main" id="{8A4910D5-5F6A-68BD-2E38-2CB14FDCF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723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๑ 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DDAA898B-96B9-C772-6898-ED14016ED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623334"/>
            <a:ext cx="28392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ความรู้ ความสามารถ ประสบการณ์หรือวิชาเอก</a:t>
            </a:r>
            <a:b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ตามความจำเป็นของสถานศึกษา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A5513F5-5061-9134-180A-0E923BEE8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25" y="2172309"/>
            <a:ext cx="12202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 ความสามารถ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742F95E-192C-4565-05CD-C8A790D76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228" y="2427695"/>
            <a:ext cx="46378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๑.๒.๒ </a:t>
            </a:r>
            <a:r>
              <a:rPr lang="th-T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ผลที่เกิดจากการปฏิบัติงานในหน้าที่ของผู้ขอย้ายที่ส่งผลต่อคุณภาพผู้เรียน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8" name="ตาราง 10">
            <a:extLst>
              <a:ext uri="{FF2B5EF4-FFF2-40B4-BE49-F238E27FC236}">
                <a16:creationId xmlns:a16="http://schemas.microsoft.com/office/drawing/2014/main" id="{ED4BD087-85CC-4B0C-2B72-A9F4BA502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407025"/>
              </p:ext>
            </p:extLst>
          </p:nvPr>
        </p:nvGraphicFramePr>
        <p:xfrm>
          <a:off x="491188" y="2764021"/>
          <a:ext cx="5875624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ผลที่เกิดจากการปฏิบัติงานในหน้าที่ของผู้ย้าย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ที่ส่งผลต่อคุณภาพผู้เรียน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ดับชาติขึ้นไป </a:t>
                      </a:r>
                      <a:r>
                        <a:rPr lang="th-TH" sz="1600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(๕ คะแนน)</a:t>
                      </a:r>
                      <a:endParaRPr lang="th-TH" sz="16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ระดับเขตพื้นที่การศึกษา/ระดับจังหวัด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ได้รับรางวัล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ครูผู้ส่งเสริมพัฒนาผู้เรียน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ให้มีผลการทดสอบความสามารถพื้นฐานของผู้เรียนระดับชาติ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(National Teat : NT)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ชั้นประถมศึกษาปีที่ ๓ ปีการศึกษา ๒๕๖๒ ความสามารถด้านคำนวณ ได้คะแนน ๑๐๐ เต็ม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รายงานผลการปฏิบัติงานที่ประสบความสำเร็จเป็นที่ประจักษ์ (ย้อนหลังไม่เกิน ๓ ปี)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ระดับเขตพื้นที่การศึกษา/ระดับจังหวัด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ได้รับ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รางวัลรองชนะเลิศอันดับที่ ๓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กลุ่มสาระการเรียนรู้คณิตศาสตร์ จากการคัดเลือกนวัตกรรมและวิธีการปฏิบัติที่ดีสู่ความเป็นเลิศ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Best of the Best Practice)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วัตกรรมเพื่อการเรียนรู้และนวัตกรรมการบริหารในโครงการเวทีเสริมสร้างศักยภาพครูผู้บริหารและบุคลากรทางการศึกษาด้วยนวัตกรรมเพื่อการเรียนรู้และนวัตกรรมการบริหารปีงบประมาณ ๒๕๖๓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รายงานผลการปฏิบัติงานที่ประสบความสำเร็จเป็นที่ประจักษ์ (ย้อนหลังไม่เกิน ๓ ปี)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670227"/>
                  </a:ext>
                </a:extLst>
              </a:tr>
            </a:tbl>
          </a:graphicData>
        </a:graphic>
      </p:graphicFrame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842A89D1-63A1-9355-F7F6-1216BDFC431D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4654E4C-2CB5-2110-2714-CF3C1D01DDEF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2DF7BD89-F345-C6D5-0364-696E6BC615B0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AE6CA124-4F29-E1E6-A529-74DD30F1914A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5A3E121D-AB70-32EC-F50B-FD58986D0B8D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00813140-D514-ACF9-2C3E-0A29CD63E864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30096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F5C9196C-B02F-96C7-9421-F10F6158867E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39A0942E-1AE0-C7D1-68E3-0158DBFBD1F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F8F0BABF-CB85-A160-6CED-638C88ABCA05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๑๒๐</a:t>
              </a:r>
            </a:p>
          </p:txBody>
        </p:sp>
      </p:grpSp>
      <p:sp>
        <p:nvSpPr>
          <p:cNvPr id="12" name="Rectangle 1">
            <a:extLst>
              <a:ext uri="{FF2B5EF4-FFF2-40B4-BE49-F238E27FC236}">
                <a16:creationId xmlns:a16="http://schemas.microsoft.com/office/drawing/2014/main" id="{8A4910D5-5F6A-68BD-2E38-2CB14FDCF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723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๑ 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DDAA898B-96B9-C772-6898-ED14016ED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623334"/>
            <a:ext cx="28392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ความรู้ ความสามารถ ประสบการณ์หรือวิชาเอก</a:t>
            </a:r>
            <a:b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ตามความจำเป็นของสถานศึกษา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A5513F5-5061-9134-180A-0E923BEE8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25" y="2172309"/>
            <a:ext cx="12202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 ความสามารถ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742F95E-192C-4565-05CD-C8A790D76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228" y="2427695"/>
            <a:ext cx="46378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๑.๒.๒ </a:t>
            </a:r>
            <a:r>
              <a:rPr lang="th-T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ผลที่เกิดจากการปฏิบัติงานในหน้าที่ของผู้ขอย้ายที่ส่งผลต่อคุณภาพผู้เรียน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8" name="ตาราง 10">
            <a:extLst>
              <a:ext uri="{FF2B5EF4-FFF2-40B4-BE49-F238E27FC236}">
                <a16:creationId xmlns:a16="http://schemas.microsoft.com/office/drawing/2014/main" id="{ED4BD087-85CC-4B0C-2B72-A9F4BA502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3718"/>
              </p:ext>
            </p:extLst>
          </p:nvPr>
        </p:nvGraphicFramePr>
        <p:xfrm>
          <a:off x="491188" y="2764021"/>
          <a:ext cx="5875624" cy="359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ผลที่เกิดจากการปฏิบัติงานในหน้าที่ของผู้ย้าย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ที่ส่งผลต่อคุณภาพผู้เรียน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ดับชาติขึ้นไป </a:t>
                      </a:r>
                      <a:r>
                        <a:rPr lang="th-TH" sz="1600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(๕ คะแนน)</a:t>
                      </a:r>
                      <a:endParaRPr lang="th-TH" sz="16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410438">
                <a:tc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ระดับเขตพื้นที่การศึกษา/ระดับจังหวัด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การประกวดภาพยนตร์สั้น สร้างสรรค์สังคม ส่งเสริมคุณธรรม ภายใต้โครงการเสริมสร้างคุณธรรม จริยธรรม และธรรมา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ภิ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บาลในสถานศึกษา (โครงการโรงเรียนสุจริต) ประจำปีงบประมาณ พ.ศ. ๒๕๖๓ ได้รับรางวัลประเภทต่างๆ ดังนี้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ได้รับ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รางวัลชนะเลิศ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ประเภท “ผู้กำกับหนังยอดนิยม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</a:t>
                      </a:r>
                    </a:p>
                    <a:p>
                      <a:pPr lvl="0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(Popular Vote)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”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ได้รับ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รางวัลชนะเลิศ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“ประเภทผู้กำกับหนังมีความคิดริเริ่ม</a:t>
                      </a: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สร้างสรรค์”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ได้รับ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รางวัลรองชนะเลิศ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อันดับ ๑ “ประเภทผู้กำกับหนังดีมี</a:t>
                      </a: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คุณภาพ”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รายงานผลการปฏิบัติงานที่ประสบความสำเร็จเป็นที่ประจักษ์ (ย้อนหลังไม่เกิน ๓ ปี)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69F2BFD9-1D89-514C-913E-D78187898A03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47F36421-0BD7-BB46-3827-12C2B91ADBD4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ED66831D-FC0F-A4A4-7951-850AE1665788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AABBF9E0-FCF5-9DEA-72C1-0EC36E4A50C0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95F1970A-C792-CF03-CF8B-532BF4D3FB7C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92CE47D4-DB8C-27F3-EB54-AC2476C5C978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482769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๑๒๑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11086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๑๒๒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82280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7CE384E5-D4A4-732C-6061-DE5F5D7C1423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583C6AC5-D8B5-47C6-585E-7B6A23592A7F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E10A2C3D-1C06-55AF-C663-C0C2A6F5B019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๑๒๓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CF83A7AB-E463-7423-8392-543C21247296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FE3D76C9-BF54-5826-51B0-8F55925205A2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CEBC69FE-6A96-740A-0CE5-192A1EE4FDE4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79B999D3-694A-2AAF-4871-C8A991F74A5F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79FB5B25-925A-D212-16E3-BBD9EA1AE178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BA1A526C-ECC4-3E59-2527-671EBBE5E67D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062379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DBD21D6C-19C3-6771-D2EC-54C387F5C7BA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023968B4-F8BF-2155-D597-81DD076C2977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B14F71BB-F8AE-1BDA-9EEE-F6EC6AE0EF18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๑๒๔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B174428C-2DC1-DDC6-3393-F359019A0931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6B66E97F-2ADF-92CD-0911-B0B68CB77474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074D1409-2C42-FCD4-6C40-087668DF45A0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5B85437D-B5C9-7908-D2FB-B11080A95C2E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417D40EE-9D25-8F9B-2AC5-EFDECFF21616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BD8980E1-E7ED-A0F9-16FA-F61BAC8FDD01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24808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1A5B7EEA-B361-4B00-43CC-8D3F811334F6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29A2760B-2E3E-80EB-4C5F-3ED0053BEF13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469DDFBE-BE9E-2619-C031-48CC22DA8108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๑๒๕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2475E64-8824-4C18-3841-108A2EB2C282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19078BAD-2CD7-EA43-992C-C16F64D72787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DE9CEF78-8217-5E23-F933-647DF053D405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A8F0C6AF-4AC2-7874-B64E-F5595B788B7D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F4FAF62B-A668-842D-B4B3-D65E724398FF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ABC2885E-83E9-8D83-A3A1-DD0E51D9174D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496728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C034347D-9D10-8E82-5EFC-CC9C2CFC43E3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406B7A0E-1D58-7DAD-9266-16F47ED69690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38C9676B-F360-7559-4D7C-D3E8BC6BCF72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๑๒๖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DD275EB6-5553-12CD-B61B-FD9307A50AC4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44864CFA-48A8-B8DE-A699-1FAB3E405DAD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B177050B-D401-8BAC-F6CE-68B1D4649167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4182698A-C773-DCCE-0E1E-72EE6B3A5598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6CAEE7FC-2FB0-E61A-C17E-870017A68C09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178950E3-0738-B713-C658-F059824FCBA4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6234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A53CE1DB-4B09-3BD7-1430-A3AD59B6DDC1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3E2328CC-1375-DC88-433C-3ADFF581A19F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37E52E89-19F9-A673-DFA6-5254EBB82554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๑๐</a:t>
              </a:r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C5CC9470-082A-BFDE-73BA-F2281D945028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F0D87E06-B987-485A-CCA1-2DB8F7B13CF2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72D1B7F9-014E-14BD-6D71-D484CF6C3A0E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34E1400E-85F0-7C76-B808-30F418BA3E3C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D59F8436-1C19-79A0-048A-F439965CD05F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F2B7EE60-31A7-015E-F019-8C24293AD713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94386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85597F6A-34C2-B90B-9CE8-FB3EA850C691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0BC98C6C-9809-58B2-14ED-5DA1AA7C9202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076AD108-E1BB-633E-9478-8AC6EC6887DA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๑๒๗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2095C88D-E3EF-28F0-84DA-14C4575804AB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6437F6F-8FCF-0F3D-A39D-2F44D1F4BE04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E2D64DEB-3408-1C7A-B30A-08AE25C1821E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53E93AFD-FE4E-DA1E-D7FC-C19DAB49CCFB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80A6EAA0-D7DD-FA47-1657-529BA16F3DEF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CB6089F8-DE71-2DA7-5D43-947A260EA523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543515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D08BCF68-7882-197A-57E7-C2A8C586D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550" y="2214545"/>
            <a:ext cx="14398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๑.๓ ประสบการณ์สอน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ตาราง 10">
            <a:extLst>
              <a:ext uri="{FF2B5EF4-FFF2-40B4-BE49-F238E27FC236}">
                <a16:creationId xmlns:a16="http://schemas.microsoft.com/office/drawing/2014/main" id="{0DD294ED-131A-658B-64BB-A17079F99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055516"/>
              </p:ext>
            </p:extLst>
          </p:nvPr>
        </p:nvGraphicFramePr>
        <p:xfrm>
          <a:off x="479613" y="2553099"/>
          <a:ext cx="5875624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ผลที่เกิดจากการปฏิบัติงานในหน้าที่ของผู้ย้าย</a:t>
                      </a:r>
                    </a:p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ที่ส่งผลต่อคุณภาพผู้เรียน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ประสบการณ์การสอนในสถานศึกษาที่สังกัดประเภทเดียวกับที่ขอย้าย </a:t>
                      </a:r>
                      <a:r>
                        <a:rPr lang="th-TH" sz="1600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(๑๐ คะแนน)</a:t>
                      </a:r>
                      <a:endParaRPr lang="th-TH" sz="16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ประสบการณ์การสอนในสถานศึกษาปัจจุบัน คือ โรงเรียนบ้าน  หนองบอน (นัยนานนท์อนุสรณ์) สังกัด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สำนักงานเขตพื้นที่การศึกษาประถมศึกษากรุงเทพมหานคร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ขอย้ายไปยังสังกัด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สำนักงานเขตพื้นที่การศึกษาประถมศึกษากาฬสินธุ์   เขต ๑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รายงานการพัฒนาคุณภาพสถานศึกษา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Self Assessment Report : SAR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ประจำปีการศึกษา ๒๕๖๓ โรงเรียนบ้านหนองบอน (นัยนานนท์อนุสรณ์) สำนักงานเขตพื้นที่การศึกษาประถมศึกษากรุงเทพมหานคร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7384521A-4E03-6EF7-D56A-DACC9FCBD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723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๑ 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55142CE-2917-63D1-B89A-630C677F3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623334"/>
            <a:ext cx="28392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ความรู้ ความสามารถ ประสบการณ์หรือวิชาเอก</a:t>
            </a:r>
            <a:b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ตามความจำเป็นของสถานศึกษา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41A2216-B471-BD3D-D5CE-F8A0238A4726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683E0F23-5D2E-6091-F98C-ADC78423A06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26A9CF4C-D546-CC8C-9BFE-1B425D7A90A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๑๒๘</a:t>
              </a:r>
            </a:p>
          </p:txBody>
        </p: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8360B68D-E1A5-2CCF-DBAF-8D83FEB6A8DC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DBF3D7BF-2FA7-3E54-AE59-59D6B668F36C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2F590CA9-2915-BE40-C32D-FBC22F23DE05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08E324F-2F8C-C0D6-3428-C3794DA1AAC3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FEA107BA-459B-1F8D-EB5F-C09E445420BB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7" name="กล่องข้อความ 16">
              <a:extLst>
                <a:ext uri="{FF2B5EF4-FFF2-40B4-BE49-F238E27FC236}">
                  <a16:creationId xmlns:a16="http://schemas.microsoft.com/office/drawing/2014/main" id="{DC922B09-1AD0-F8BE-4FAA-D5468AEDF33E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002637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๑๒๙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968571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๑๓๐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320029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๑๓๑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13792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๑๓๒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918959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๑๓๓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310575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7384521A-4E03-6EF7-D56A-DACC9FCBD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723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๑ 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55142CE-2917-63D1-B89A-630C677F3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623334"/>
            <a:ext cx="28392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ความรู้ ความสามารถ ประสบการณ์หรือวิชาเอก</a:t>
            </a:r>
            <a:b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ตามความจำเป็นของสถานศึกษา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41A2216-B471-BD3D-D5CE-F8A0238A4726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683E0F23-5D2E-6091-F98C-ADC78423A06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26A9CF4C-D546-CC8C-9BFE-1B425D7A90A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๑๓๔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A1C2F73-DE32-E5DC-F862-C916247BD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25" y="2202112"/>
            <a:ext cx="27366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๑.๔ </a:t>
            </a:r>
            <a:r>
              <a:rPr lang="th-TH" sz="16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วิชาเอก ตามความจำเป็นของสถานศึกษา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ตาราง 10">
            <a:extLst>
              <a:ext uri="{FF2B5EF4-FFF2-40B4-BE49-F238E27FC236}">
                <a16:creationId xmlns:a16="http://schemas.microsoft.com/office/drawing/2014/main" id="{D64BBB02-29FF-1F3F-822C-3100AA21A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245379"/>
              </p:ext>
            </p:extLst>
          </p:nvPr>
        </p:nvGraphicFramePr>
        <p:xfrm>
          <a:off x="491188" y="2520800"/>
          <a:ext cx="5875624" cy="17267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416106">
                <a:tc>
                  <a:txBody>
                    <a:bodyPr/>
                    <a:lstStyle/>
                    <a:p>
                      <a:pPr algn="ctr"/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วิชาเอก ตามความจำเป็นของสถานศึกษา</a:t>
                      </a:r>
                      <a:endParaRPr lang="th-TH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วิชาเอกตรงตามความต้องการของสถานศึกษา</a:t>
                      </a:r>
                      <a:r>
                        <a:rPr lang="th-TH" sz="1600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(๑๐ คะแนน)</a:t>
                      </a:r>
                      <a:endParaRPr lang="th-TH" sz="16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วุฒิการศึกษา การศึกษาบัณฑิต (กศ.บ.) (เกียรตินิยมอันดับ ๒)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l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วิชาเอก การประถมศึกษา  มหาวิทยาลัยศรีนครินทรวิโรฒ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l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สำเร็จการศึกษา วันที่ ๒๗ กุมภาพันธ์ พ.ศ. ๒๕๕๘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l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เกรดเฉลี่ย ๓.๔๙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๑. สำเนา ก.พ.๗/ก.ค.ศ.๑๖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๒.สำเนาปริญญาบัตรและใบแสดงผล การเรียน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DBA9657-1614-C388-8A76-826CA1688A05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537537A9-F5A8-510A-6EE4-BB1F3DCCD161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A3DC3180-57EE-BD4F-A202-077E49D39DA8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707F9535-BD1B-FA3A-45DA-411F436BBF8B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DFE21A9F-9D7C-4453-7C05-0ECDE6DE75F0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B691CFD9-CB01-623F-5F3F-9A32BA19A13B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873397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๑๓๕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3629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๑๓๖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714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15CF9BDB-4DE9-EFA2-1F78-D710D80E0EB5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0C880D8A-3653-92E8-D1E5-C0F5E9DB0A99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5A2E592E-A783-8B83-3E09-3E0A91675976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๑๑</a:t>
              </a:r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1024325E-7E49-9A96-5158-764F942FC35F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D69CFB2D-5602-2EA0-66FD-B8692CABC2A0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566EB2C2-55B4-1D97-4E34-F58C6F747F53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C4C2205-E41F-41CF-7391-D8C34F1AF5C7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0F59D31C-BB54-55A2-56C7-2DC08CA18A69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8402813F-233E-89DF-3570-1FFDD81E01B4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445349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๑๓๗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80832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๑๓๘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59828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๑๓๙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28511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๑๔๐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19293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๑๔๑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31012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๑๔๒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961695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7384521A-4E03-6EF7-D56A-DACC9FCBD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723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๒ 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55142CE-2917-63D1-B89A-630C677F3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746444"/>
            <a:ext cx="367761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ลำดับสถานศึกษาที่ผู้ขอย้ายมีความประสงค์จะย้ายไปปฏิบัติงาน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41A2216-B471-BD3D-D5CE-F8A0238A4726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683E0F23-5D2E-6091-F98C-ADC78423A06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26A9CF4C-D546-CC8C-9BFE-1B425D7A90A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๑๔๓</a:t>
              </a:r>
            </a:p>
          </p:txBody>
        </p:sp>
      </p:grpSp>
      <p:graphicFrame>
        <p:nvGraphicFramePr>
          <p:cNvPr id="3" name="ตาราง 10">
            <a:extLst>
              <a:ext uri="{FF2B5EF4-FFF2-40B4-BE49-F238E27FC236}">
                <a16:creationId xmlns:a16="http://schemas.microsoft.com/office/drawing/2014/main" id="{D9D7E3A3-A398-49DD-93A6-AC5130C61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919347"/>
              </p:ext>
            </p:extLst>
          </p:nvPr>
        </p:nvGraphicFramePr>
        <p:xfrm>
          <a:off x="428656" y="2360646"/>
          <a:ext cx="5875624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alt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ลำดับสถานศึกษาที่ผู้ขอย้ายมีความประสงค์จะย้ายไปปฏิบัติงาน</a:t>
                      </a:r>
                      <a:endParaRPr kumimoji="0" lang="en-US" altLang="th-TH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โรงเรียนหนองโพน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วิท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ยายน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(๒) โรงเรียนกาฬสินธุ์พิทยา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สัย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(๓) โรงเรียนขมิ้นราษฎร์สงเคราะห์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(๔) โรงเรียนนาโกวิทยา</a:t>
                      </a:r>
                      <a:r>
                        <a:rPr lang="th-TH" sz="1600" u="dotted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(๕) สถานศึกษาใดก็ได้ในสังกัด 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สพ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ป.กาฬสินธุ์ เขต๑ ในอำเภอ เมือง และ อำเภอ กมลาไสย จังหวัด กาฬสินธุ์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สำเนาคำร้องขอย้าย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4632"/>
                  </a:ext>
                </a:extLst>
              </a:tr>
            </a:tbl>
          </a:graphicData>
        </a:graphic>
      </p:graphicFrame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5B522A13-A2EC-773B-0693-237ECFF6413E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F3B7ED3B-FD8A-88CE-15C5-0B374E0E084B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0943F530-7029-A4E0-4DE4-D7B6AE9EA54C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41B25C25-0A76-AE05-6D51-42E9711CB5DC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59B1601C-F40D-3F25-488F-4B7781B9634E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062D35F0-8649-2A05-D7C1-9AE5AC04FFC0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901355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๑๔๔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912120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๑๔๕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644510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7384521A-4E03-6EF7-D56A-DACC9FCBD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723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๓ 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55142CE-2917-63D1-B89A-630C677F3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731055"/>
            <a:ext cx="36936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ระยะเวลาที่ดำรงตำแหน่งหรือปฏิบัติหน้าที่ในสถานศึกษา</a:t>
            </a:r>
            <a:endParaRPr kumimoji="0" lang="en-US" altLang="th-T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41A2216-B471-BD3D-D5CE-F8A0238A4726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683E0F23-5D2E-6091-F98C-ADC78423A06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26A9CF4C-D546-CC8C-9BFE-1B425D7A90A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๑๔๖</a:t>
              </a:r>
            </a:p>
          </p:txBody>
        </p:sp>
      </p:grpSp>
      <p:graphicFrame>
        <p:nvGraphicFramePr>
          <p:cNvPr id="2" name="ตาราง 10">
            <a:extLst>
              <a:ext uri="{FF2B5EF4-FFF2-40B4-BE49-F238E27FC236}">
                <a16:creationId xmlns:a16="http://schemas.microsoft.com/office/drawing/2014/main" id="{E8D31FC4-D489-8C32-03D3-012E33D14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753552"/>
              </p:ext>
            </p:extLst>
          </p:nvPr>
        </p:nvGraphicFramePr>
        <p:xfrm>
          <a:off x="491188" y="2363850"/>
          <a:ext cx="5875624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1732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053892">
                  <a:extLst>
                    <a:ext uri="{9D8B030D-6E8A-4147-A177-3AD203B41FA5}">
                      <a16:colId xmlns:a16="http://schemas.microsoft.com/office/drawing/2014/main" val="199135006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b="1" dirty="0">
                          <a:solidFill>
                            <a:schemeClr val="bg1"/>
                          </a:solidFill>
                          <a:effectLst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ระยะเวลาที่ดำรงตำแหน่งหรือปฏิบัติหน้าที่ในสถานศึกษา</a:t>
                      </a:r>
                      <a:endParaRPr kumimoji="0" lang="en-US" altLang="th-TH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(๒) ตั้งแต่ ๑ - ๙ ปี </a:t>
                      </a:r>
                      <a:r>
                        <a:rPr lang="th-TH" sz="1600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(๖ คะแนน)</a:t>
                      </a:r>
                      <a:endParaRPr lang="th-TH" sz="16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๑. ตำแหน่ง ครู 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คศ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.๑ โรงเรียนบ้านหนองบอน (นัยนานนท์อนุสรณ์)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สำนักงานเขตพื้นที่การศึกษาประถมศึกษากรุงเทพมหานคร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เมื่อ วันที่ ๒๗ เมษายน ๒๕๖๑ – ๗ มกราคม ๒๕๖๕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ระยะเวลา ๔ ปี  ๘  เดือน ๑๗ วัน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๒. ตำแหน่ง ครูผู้ช่วย โรงเรียนบ้านหนองบอน (นัยนานนท์อนุสรณ์)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สำนักงานเขตพื้นที่การศึกษาประถมศึกษากรุงเทพมหานคร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บรรจุ วันที่ ๒๗ เมษายน ๒๕๕๙ – ๒๗ เมษายน ๒๕๖๑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ระยะเวลา ๒ ปี  ๐  เดือน ๐ วัน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รวมระยะเวลาที่ดำรงตำแหน่งหรือปฏิบัติหน้าที่ในสถาน        ศึกษา ๖ ปี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(นับถึงวันสุดท้ายที่กำหนดให้ยื่นคำร้องขอย้าย เศษ ๖ เดือน นับเป็น ๑ ปี)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สำเนา ก.พ.๗/ก.ค.ศ.๑๖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ABECE389-EE79-3963-E5AD-B630E33756FA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A56C44AE-E47D-693D-9CEA-6EB20D1DA4D4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FD39C984-5382-E2DB-F75E-3A3A4A043B2D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B30E2158-4226-D33A-196F-622D28A67E33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85EF29E6-9982-4A2E-F5EC-256D2FFDF037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0A95B7C2-75BE-1C31-A55E-57030CF8478E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66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4E7A0CB-26D7-BB02-70B3-76BD358A94A6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41116D00-6251-BBD9-377E-8DEF4D9DEE60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16CE7B2B-92A3-8248-D419-22612762C528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๑๒</a:t>
              </a:r>
            </a:p>
          </p:txBody>
        </p:sp>
      </p:grpSp>
      <p:sp>
        <p:nvSpPr>
          <p:cNvPr id="7" name="Rectangle 1">
            <a:extLst>
              <a:ext uri="{FF2B5EF4-FFF2-40B4-BE49-F238E27FC236}">
                <a16:creationId xmlns:a16="http://schemas.microsoft.com/office/drawing/2014/main" id="{6D468145-62F9-0DE4-7349-7BE88D0C1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743" y="1419923"/>
            <a:ext cx="55980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ส่วนที่ ๒</a:t>
            </a: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รายงานผลการปฏิบัติงานตามรายละเอียดตัวชี้วัดในการประเมินตามองค์ประกอบการย้าย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E384AC5-32E1-C0A1-382B-73A231F73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23" y="1874296"/>
            <a:ext cx="47339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๑ 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ความรู้ ความสามารถ ประสบการณ์หรือวิชาเอก  ตามความจำเป็นของสถานศึกษา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ACA9BEF1-7FBA-6249-73E7-9BE01D2BE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846" y="2405613"/>
            <a:ext cx="8354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๑.๑ ความรู้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A8CBF7BB-E09E-DF2B-2B9F-E35104FD7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733682"/>
              </p:ext>
            </p:extLst>
          </p:nvPr>
        </p:nvGraphicFramePr>
        <p:xfrm>
          <a:off x="667416" y="2744167"/>
          <a:ext cx="5875624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วุฒิการศึกษา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(๓)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ระดับปริญญาตรี (๖ คะแนน)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วุฒิการศึกษา การศึกษาบัณฑิต (กศ.บ.) (เกียรตินิยมอันดับ ๒)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วิชาเอก  การประถมศึกษา  มหาวิทยาลัยศรีนครินทรวิโรฒ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สำเร็จการศึกษา วันที่ ๒๗ กุมภาพันธ์ พ.ศ. ๒๕๕๘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เกรดเฉลี่ย ๓.๔๙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๑. สำเนา ก.พ.๗/ก.ค.ศ.๑๖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๒. สำเนาปริญญาบัตรและใบแสดงผลการเรียน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52DCE440-20CC-FCC5-8EC2-88650D815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845" y="4409476"/>
            <a:ext cx="12202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 ความสามารถ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078254C8-EAC3-1AD0-C5D3-373CBBABF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948" y="4649473"/>
            <a:ext cx="4126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๑.๒.๑ </a:t>
            </a:r>
            <a:r>
              <a:rPr lang="th-TH" sz="18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การได้รับมอบหมายงาน/โครงการ/กิจกรรมในสถานศึกษา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3" name="ตาราง 10">
            <a:extLst>
              <a:ext uri="{FF2B5EF4-FFF2-40B4-BE49-F238E27FC236}">
                <a16:creationId xmlns:a16="http://schemas.microsoft.com/office/drawing/2014/main" id="{98A3BFB5-7253-DE62-375A-759C360DF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624739"/>
              </p:ext>
            </p:extLst>
          </p:nvPr>
        </p:nvGraphicFramePr>
        <p:xfrm>
          <a:off x="687736" y="5027392"/>
          <a:ext cx="5875624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งาน/โครงการ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กิจกรรม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รับผิดชอบ ๕ งาน/โครงการ/กิจกรรมในสถานศึกษา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(๕ คะแนน)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๑.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หัวหน้างานบริหารวิชาการ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คำสั่งโรงเรียนบ้านหนองบอน          (นัยนานนท์อนุสรณ์) ที่ ๑๒๒/๒๕๖๒ ลงวันที่ ๑๔ มิถุนายน ๒๕๖๒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๒.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หัวหน้างานวัดและประเมินผล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คำสั่งโรงเรียนบ้านหนองบอน          (นัยนานนท์อนุสรณ์) ที่ ๑๒๒/๒๕๖๒ ลงวันที่ ๑๔ มิถุนายน ๒๕๖๒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86702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๓.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โครงการโรงเรียนคุณธรรม 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สพฐ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คำสั่งโรงเรียนบ้านหนองบอน          (นัยนานนท์อนุสรณ์) ที่ ๑๒๒/๒๕๖๒ ลงวันที่ ๑๔ มิถุนายน ๒๕๖๒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2661779"/>
                  </a:ext>
                </a:extLst>
              </a:tr>
            </a:tbl>
          </a:graphicData>
        </a:graphic>
      </p:graphicFrame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82BDFAC3-3A2F-7482-C1E3-F0A3FDE0628B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99C876CD-7766-BD6A-DBC9-DD036AD18DA2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5E6C9E29-03E9-140F-5F06-6B389B5FB063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C72D6607-4752-276A-842F-8A494D20EFCA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9DA864D9-DBF0-191B-D398-7FA9B1043BE4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E39D5EA1-0C1F-A65F-B9FF-BFCE91EA886B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64989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๑๔๗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91220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๑๔๘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356243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๑๔๙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020763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๑๕๐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918712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๑๕๑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562671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7384521A-4E03-6EF7-D56A-DACC9FCBD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723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๔ 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55142CE-2917-63D1-B89A-630C677F3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731055"/>
            <a:ext cx="35445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สภาพความยากลำบากในการปฏิบัติงานในสถานศึกษา</a:t>
            </a:r>
            <a:endParaRPr kumimoji="0" lang="en-US" altLang="th-TH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41A2216-B471-BD3D-D5CE-F8A0238A4726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683E0F23-5D2E-6091-F98C-ADC78423A06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26A9CF4C-D546-CC8C-9BFE-1B425D7A90A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๑๕๒</a:t>
              </a:r>
            </a:p>
          </p:txBody>
        </p:sp>
      </p:grpSp>
      <p:graphicFrame>
        <p:nvGraphicFramePr>
          <p:cNvPr id="3" name="ตาราง 10">
            <a:extLst>
              <a:ext uri="{FF2B5EF4-FFF2-40B4-BE49-F238E27FC236}">
                <a16:creationId xmlns:a16="http://schemas.microsoft.com/office/drawing/2014/main" id="{5F6619FB-0DFF-EB11-F174-4E6AD5995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779526"/>
              </p:ext>
            </p:extLst>
          </p:nvPr>
        </p:nvGraphicFramePr>
        <p:xfrm>
          <a:off x="544136" y="2358618"/>
          <a:ext cx="5875624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1732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053892">
                  <a:extLst>
                    <a:ext uri="{9D8B030D-6E8A-4147-A177-3AD203B41FA5}">
                      <a16:colId xmlns:a16="http://schemas.microsoft.com/office/drawing/2014/main" val="199135006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สภาพความยากลำบากในการปฏิบัติงานในสถานศึกษา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(๒) ตั้งอยู่ในพื้นที่ปกติ </a:t>
                      </a:r>
                      <a:r>
                        <a:rPr lang="th-TH" sz="1600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(๘ คะแนน)</a:t>
                      </a:r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th-TH" sz="16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ปฏิบัติราชการตั้งแต่บรรจุรับราชการ เมื่อวันที่ ๒๗ เมษายน        พ.ศ. ๒๕๕๙ จนถึงปัจจุบัน ณ โรงเรียนบ้านหนองบอน (นัยนานนท์อนุสรณ์)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สังกัดสำนักงานเขตพื้นที่การศึกษาประถมศึกษากรุงเทพมหานคร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ซึ่งตั้งอยู่ในพื้นที่ปกติ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รายชื่อสถานศึกษาในเขตพื้นที่พิเศษ สังกัด 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สพฐ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ตามหนังสือ 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สพฐ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ที่ สธ ๐๔๐๐๙ ว๔๑๔๒ ลงวันที่ ๒๗ กันยายน ๒๕๖๔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E680FAEB-E947-2080-9FF4-8AE9AF0DD66C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A8E6A2C9-2299-19CA-D6A3-4E99AAF38C15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34378E9B-10C6-1CDB-F1DE-B1601B4A027D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652AF377-5113-1DD8-82A2-1FFFF70EA0CB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1F87E5F5-312F-DA1D-4E29-913DD82F4625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C7C76929-5530-6C64-B289-43068CC0E9EE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410167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7384521A-4E03-6EF7-D56A-DACC9FCBD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723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๕ 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55142CE-2917-63D1-B89A-630C677F3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731055"/>
            <a:ext cx="1300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เหตุผลการขอย้าย</a:t>
            </a:r>
            <a:endParaRPr kumimoji="0" lang="en-US" altLang="th-TH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41A2216-B471-BD3D-D5CE-F8A0238A4726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683E0F23-5D2E-6091-F98C-ADC78423A06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26A9CF4C-D546-CC8C-9BFE-1B425D7A90A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๑๕๓</a:t>
              </a:r>
            </a:p>
          </p:txBody>
        </p:sp>
      </p:grpSp>
      <p:graphicFrame>
        <p:nvGraphicFramePr>
          <p:cNvPr id="2" name="ตาราง 10">
            <a:extLst>
              <a:ext uri="{FF2B5EF4-FFF2-40B4-BE49-F238E27FC236}">
                <a16:creationId xmlns:a16="http://schemas.microsoft.com/office/drawing/2014/main" id="{C58C9E8A-8F31-DCD5-D326-4C1FCCCD8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050291"/>
              </p:ext>
            </p:extLst>
          </p:nvPr>
        </p:nvGraphicFramePr>
        <p:xfrm>
          <a:off x="491188" y="2447573"/>
          <a:ext cx="5875624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1732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053892">
                  <a:extLst>
                    <a:ext uri="{9D8B030D-6E8A-4147-A177-3AD203B41FA5}">
                      <a16:colId xmlns:a16="http://schemas.microsoft.com/office/drawing/2014/main" val="199135006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เหตุผลการขอย้าย</a:t>
                      </a:r>
                      <a:endParaRPr lang="en-US" sz="1600" kern="12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อยู่ร่วมกับคู่สมรส/ดูแลบิดามารดา หรือบุตร </a:t>
                      </a:r>
                      <a:r>
                        <a:rPr lang="th-TH" sz="1600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(๑๐ คะแนน)</a:t>
                      </a:r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th-TH" sz="16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ย้ายเพื่อดูแลบิดามารดาและบุตร ๒ คน และบุตรคนที่สองได้คลอดไปเมื่อไม่นานมานี้ ในวันที่ ๒๐ ตุลาคม ๒๕๖๔ ซึ่งตอนนี้ได้มีอายุเพียง ๓ เดือน และบิดามารดาชรามากแล้วและบุตรทั้ง ๒ คน อยู่ในความดูแลของบิดามารดา และข้าพเจ้าได้มาปฏิบัติหน้าที่ในกรุงเทพเป็นเวลานาน ซึ่งมีปัญหาในเรื่องมลพิษทางฝุ่นละออง และอยากนำความรู้ความสามารถที่ตนเองมีได้กับไปพัฒนาโรงเรียน ที่อยู่ในเขตบริเวณใกล้เคียงที่พักอาศัยคือ บ้านเลขที่ ๑๕๐/๒๓ ถ.ดงปอ ต.กาฬสินธุ์     อ.เมือง จ.กาฬสินธุ์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๑. สำเนาคำร้องขอย้าย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๒. สำเนาทะเบียนบ้านผู้ขอย้าย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๓. สำเนาทะเบียนบ้านคู่สมรส บิดา มารดา บุตร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๔. สำเนาทะเบียนสมรส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๕. ภาพระยะทางการเดินทางจากบ้าน (ตามทะเบียนบ้านผู้ขอย้าย) ถึงสถานศึกษาปัจจุบัน ด้วย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Google Maps</a:t>
                      </a: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๖. ภาพถ่าย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DF1463CA-C9D8-F3B2-BB5D-5F3DDEDB03AF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1AD2BF82-80A8-BB44-185B-F63DB64476D9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D871A20F-098E-D3DE-B3F8-B3A552291DCE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E34370C4-BB5D-CAC4-4284-13F6E51EF239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560B1823-CF30-778D-72C8-9E394745B1D0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898DCFAB-8EBA-5B25-52DC-A154DA7A442F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77964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๑๕๔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22909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๑๕๕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69383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๑๕๖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1750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6D6565E4-B3E6-5EE2-5E51-3BC3623BCF36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08255217-185A-1A44-98DC-CF9B88E05D53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85171515-E988-8BAD-DFC1-C336D8230F37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๑๓</a:t>
              </a:r>
            </a:p>
          </p:txBody>
        </p:sp>
      </p:grpSp>
      <p:graphicFrame>
        <p:nvGraphicFramePr>
          <p:cNvPr id="5" name="ตาราง 10">
            <a:extLst>
              <a:ext uri="{FF2B5EF4-FFF2-40B4-BE49-F238E27FC236}">
                <a16:creationId xmlns:a16="http://schemas.microsoft.com/office/drawing/2014/main" id="{F169F060-F111-422A-A1B8-3155D1175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156131"/>
              </p:ext>
            </p:extLst>
          </p:nvPr>
        </p:nvGraphicFramePr>
        <p:xfrm>
          <a:off x="491188" y="1598392"/>
          <a:ext cx="5875624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งาน/โครงการ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กิจกรรม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๔.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โครงการยกระดับผลสัมฤทธิ์ทางการเรียน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คำสั่งโรงเรียนบ้านหนองบอน          (นัยนานนท์อนุสรณ์) ที่ ๑๒๒/๒๕๖๒ ลงวันที่ ๑๔ มิถุนายน ๒๕๖๒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63463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๕.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โครงการเสริมศักยภาพกิจกรรมการแข่งขันงาน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ศิลป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หัตถกรรมนักเรียน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คำสั่งโรงเรียนบ้านหนองบอน          (นัยนานนท์อนุสรณ์) ที่ ๑๒๒/๒๕๖๒ ลงวันที่ ๑๔ มิถุนายน ๒๕๖๒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1002809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74883B27-5BBD-3990-4F6F-30F50F15D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25" y="3503392"/>
            <a:ext cx="12202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 ความสามารถ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458426B-ADF5-7FE4-3767-352EEDA90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228" y="3758778"/>
            <a:ext cx="46378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๑.๒.๒ </a:t>
            </a:r>
            <a:r>
              <a:rPr lang="th-T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ผลที่เกิดจากการปฏิบัติงานในหน้าที่ของผู้ขอย้ายที่ส่งผลต่อคุณภาพผู้เรียน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BBA5BC2A-A505-D1D6-56FE-42518E702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032265"/>
              </p:ext>
            </p:extLst>
          </p:nvPr>
        </p:nvGraphicFramePr>
        <p:xfrm>
          <a:off x="491188" y="4095104"/>
          <a:ext cx="5875624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ผลที่เกิดจากการปฏิบัติงานในหน้าที่ของผู้ย้าย</a:t>
                      </a:r>
                    </a:p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ที่ส่งผลต่อคุณภาพผู้เรียน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ดับชาติขึ้นไป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(๕ คะแนน)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ระดับชาติ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ครูผู้สอนนักเรียน ได้รับรางวัล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ระดับเหรียญทอง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กิจกรรมการประกวดภาพยนตร์สั้น ระดับ ป.๑-ป.๖ งาน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ศิลป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หัตถกรรมนักเรียน ระดับชาติ ครั้งที่ ๖๙ ปีการศึกษา ๒๕๖๒ ณ จังหวัดสมุทรปราการ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รายงานผลการปฏิบัติงานที่ประสบความสำเร็จเป็นที่ประจักษ์ (ย้อนหลังไม่เกิน ๓ ปี)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ระดับภาค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นำเสนอผลงาน กิจกรรมถอดบทเรียน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Best Practice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ครู กิจกรรมแลกเปลี่ยนเรียนรู้ การนำเสนอผลงานและการประกวดแข่งขันกิจกรรมการเรียนรู้ภายใต้โครงการการเสริมสร้างคุณธรรมจริยธรรมและธรรมา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ภิ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บาลในสถานศึกษา(โครงการโรงเรียนสุจริต) ประจำปีงบประมาณ พ.ศ. ๒๕๖๓ ระดับภูมิภาค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รายงานผลการปฏิบัติงานที่ประสบความสำเร็จเป็นที่ประจักษ์ (ย้อนหลังไม่เกิน ๓ ปี)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8670227"/>
                  </a:ext>
                </a:extLst>
              </a:tr>
            </a:tbl>
          </a:graphicData>
        </a:graphic>
      </p:graphicFrame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3493EA39-D772-FF18-DF21-7F0CB9428C7C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E524A54D-E509-A365-56D0-EE53DF2A49FA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CB5151D2-3719-C4F3-E7D6-019A8FC16CA7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D89EB5CB-F35F-6807-47B5-65D2432A61DD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5CDE06C1-B3D3-7A67-92CA-7246EE66C6F4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33806D76-8DFC-5CBE-05FF-23A82214F3DD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39547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๑๕๗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27698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๑๕๘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50484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๑๕๙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37658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๑๖๐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74763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๑๖๑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515731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๑๖๒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96069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๑๖๓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421538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๑๖๔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969842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๑๖๕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83551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1726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60185F3-3F8A-EEBC-1E8F-7EA7474C75D2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C04A0215-93CE-E82A-4C62-0E31738094BA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87A8FFF6-5F83-EEBB-5046-3022B149B981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๑๔</a:t>
              </a:r>
            </a:p>
          </p:txBody>
        </p:sp>
      </p:grpSp>
      <p:graphicFrame>
        <p:nvGraphicFramePr>
          <p:cNvPr id="5" name="ตาราง 10">
            <a:extLst>
              <a:ext uri="{FF2B5EF4-FFF2-40B4-BE49-F238E27FC236}">
                <a16:creationId xmlns:a16="http://schemas.microsoft.com/office/drawing/2014/main" id="{169CE6AD-7B45-8951-7352-C64FB04AE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226502"/>
              </p:ext>
            </p:extLst>
          </p:nvPr>
        </p:nvGraphicFramePr>
        <p:xfrm>
          <a:off x="491188" y="1598392"/>
          <a:ext cx="5875624" cy="667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ผลที่เกิดจากการปฏิบัติงานในหน้าที่ของผู้ย้าย</a:t>
                      </a:r>
                    </a:p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ที่ส่งผลต่อคุณภาพผู้เรียน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ระดับเขตพื้นที่การศึกษา/ระดับจังหวัด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ครูผู้สอนนักเรียน งาน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ศิลป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หัตถกรรมนักเรียน ครั้งที่ ๖๙ ระดับเขตพื้นที่การศึกษาประถมศึกษากรุงเทพมหานคร ประจำปีการศึกษา ๒๕๖๒ ได้รับรางวัล ทั้งหมดดังนี้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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ระดับเหรียญทองชนะเลิศ ได้แก่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การประกวดภาพยนตร์สั้น ระดับชั้น ป.๑-ป.๖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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ระดับเหรียญทอง ได้แก่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การแข่งขันการวาดภาพระบายสี ระดับชั้น ป.๑-ป.๓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การแข่งขันการแสดงตลก ระดับชั้น ป.๑-ม.๓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การแข่งขันประติมากรรม ระดับชั้น ป.๑-ป.๓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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ระดับเหรียญเงิน ได้แก่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การแข่งขันต่อสมการคณิตศาสตร์ (เอ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แม็ท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ระดับชั้น        </a:t>
                      </a: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ป.๑-ป.๖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การแข่งขันแอโรบิก ระดับชั้น ป.๑-ป.๖ 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การประกวดโครงงานคุณธรรม ระดับชั้น ป.๑-ป.๓   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การประกวดโครงงานคุณธรรม ระดับชั้น ป.๔-ป.๖ 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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ระดับเหรียญทองแดง ได้แก่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การแข่งขันประติมากรรม ระดับชั้น ป.๔-ป.๖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การประกวดโครงงานคณิตศาสตร์ ประเภทสร้างทฤษฎีหรือ</a:t>
                      </a: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คำอธิบายทางคณิตศาสตร์ ระดับชั้น ป.๔-ป.๖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รายงานผลการปฏิบัติงานที่ประสบความสำเร็จเป็นที่ประจักษ์ (ย้อนหลังไม่เกิน ๓ ปี)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63463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ระดับเขตพื้นที่การศึกษา/ระดับจังหวัด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ได้รับรางวัล 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ครูผู้ส่งเสริมพัฒนาผู้เรียน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ให้มีผลการทดสอบความสามารถพื้นฐานของผู้เรียนระดับชาติ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(National Teat : NT)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ชั้นประถมศึกษาปีที่ ๓ ปีการศึกษา ๒๕๖๒ ความสามารถด้านคำนวณ ได้คะแนน ๑๐๐ เต็ม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รายงานผลการปฏิบัติงานที่ประสบความสำเร็จเป็นที่ประจักษ์ (ย้อนหลังไม่เกิน ๓ ปี)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2955500"/>
                  </a:ext>
                </a:extLst>
              </a:tr>
            </a:tbl>
          </a:graphicData>
        </a:graphic>
      </p:graphicFrame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9BB1A262-9A5D-8B67-58E5-18120E383EAC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C05C563B-5B43-9376-5962-D0F17D3D4259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3939246C-F83C-4FE9-EA4B-CA7B93F295D4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5D03550-EAC3-7F89-515E-DD4458CB97ED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6D5FDAAD-B7E0-5819-046F-4FB43249E03D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6EAD9D95-88FF-7AB3-77C1-ECAB07C2ACBD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72406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๑๖๗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38482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๑๖๘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972255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7384521A-4E03-6EF7-D56A-DACC9FCBD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๖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55142CE-2917-63D1-B89A-630C677F3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731055"/>
            <a:ext cx="19832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ความอาวุโสตามหลักราชการ</a:t>
            </a:r>
            <a:endParaRPr kumimoji="0" lang="en-US" altLang="th-TH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41A2216-B471-BD3D-D5CE-F8A0238A4726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683E0F23-5D2E-6091-F98C-ADC78423A06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26A9CF4C-D546-CC8C-9BFE-1B425D7A90A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๑๖๙</a:t>
              </a:r>
            </a:p>
          </p:txBody>
        </p:sp>
      </p:grpSp>
      <p:graphicFrame>
        <p:nvGraphicFramePr>
          <p:cNvPr id="3" name="ตาราง 10">
            <a:extLst>
              <a:ext uri="{FF2B5EF4-FFF2-40B4-BE49-F238E27FC236}">
                <a16:creationId xmlns:a16="http://schemas.microsoft.com/office/drawing/2014/main" id="{975FF50F-EB47-720C-1D30-237EF24A8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062676"/>
              </p:ext>
            </p:extLst>
          </p:nvPr>
        </p:nvGraphicFramePr>
        <p:xfrm>
          <a:off x="514201" y="2633050"/>
          <a:ext cx="5875624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1732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053892">
                  <a:extLst>
                    <a:ext uri="{9D8B030D-6E8A-4147-A177-3AD203B41FA5}">
                      <a16:colId xmlns:a16="http://schemas.microsoft.com/office/drawing/2014/main" val="199135006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kumimoji="0" lang="th-TH" alt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วิทยฐานะ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(๕) </a:t>
                      </a:r>
                      <a:r>
                        <a:rPr kumimoji="0" lang="th-TH" alt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ไม่มีวิทยฐานะ </a:t>
                      </a:r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(๒ คะแนน) </a:t>
                      </a:r>
                      <a:endParaRPr lang="th-TH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ดำรงตำแหน่ง ครู ขั้น ๒๓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๑๔๐  บาท (เมื่อ ๑ ตุลาคม ๒๕๖๔)          โรงเรียนบ้านหนองบอน (นัยนานนท์อนุสรณ์)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สังกัดสำนักงานเขตพื้นที่การศึกษาประถมศึกษากรุงเทพมหานคร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สำเนา ก.พ.๗/ก.ค.ศ.๑๖ </a:t>
                      </a:r>
                      <a:br>
                        <a:rPr lang="th-TH" sz="13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E1DCF357-FE73-056A-EE66-D3D1CD60C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846" y="2220082"/>
            <a:ext cx="10038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๖.๑ วิทยฐานะ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025BCDAC-69C9-3098-578A-C95FA0059E82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000B0820-B6D4-EC62-8525-8AA5FC5CCEA0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20E5F052-FA8E-C6AD-C678-E50954108718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E992C6E-BD96-6311-89EB-E72E6DA015B3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FB05D63C-A26B-15F9-6C67-D38FA89078FD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3CCD5DB5-50CB-D252-AF11-AE95F2D2DE5E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15373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46759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44708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082843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14964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537509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7384521A-4E03-6EF7-D56A-DACC9FCBD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๖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55142CE-2917-63D1-B89A-630C677F3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731055"/>
            <a:ext cx="19832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ความอาวุโสตามหลักราชการ</a:t>
            </a:r>
            <a:endParaRPr kumimoji="0" lang="en-US" altLang="th-TH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41A2216-B471-BD3D-D5CE-F8A0238A4726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683E0F23-5D2E-6091-F98C-ADC78423A06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26A9CF4C-D546-CC8C-9BFE-1B425D7A90A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๑๗๕</a:t>
              </a:r>
            </a:p>
          </p:txBody>
        </p:sp>
      </p:grpSp>
      <p:graphicFrame>
        <p:nvGraphicFramePr>
          <p:cNvPr id="2" name="ตาราง 10">
            <a:extLst>
              <a:ext uri="{FF2B5EF4-FFF2-40B4-BE49-F238E27FC236}">
                <a16:creationId xmlns:a16="http://schemas.microsoft.com/office/drawing/2014/main" id="{715405E3-2847-BE27-3810-251918F47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746279"/>
              </p:ext>
            </p:extLst>
          </p:nvPr>
        </p:nvGraphicFramePr>
        <p:xfrm>
          <a:off x="491188" y="2555077"/>
          <a:ext cx="5875624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1732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053892">
                  <a:extLst>
                    <a:ext uri="{9D8B030D-6E8A-4147-A177-3AD203B41FA5}">
                      <a16:colId xmlns:a16="http://schemas.microsoft.com/office/drawing/2014/main" val="199135006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อายุราชการ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(๒) อายุราชการตั้งแต่ ๑ - ๑๙ ปี </a:t>
                      </a:r>
                      <a:r>
                        <a:rPr lang="th-TH" sz="1600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(๓ คะแนน)</a:t>
                      </a:r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th-TH" sz="16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๑. ตำแหน่ง ครู 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คศ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.๑ โรงเรียนบ้านหนองบอน (นัยนานนท์อนุสรณ์)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สำนักงานเขตพื้นที่การศึกษาประถมศึกษากรุงเทพมหานคร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เมื่อ วันที่ ๒๗ เมษายน ๒๕๖๑ – ๗ มกราคม ๒๕๖๕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ระยะเวลา ๔ ปี  ๘  เดือน ๑๗ วัน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๒. ตำแหน่ง ครูผู้ช่วย โรงเรียนบ้านหนองบอน (นัยนานนท์อนุสรณ์)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สำนักงานเขตพื้นที่การศึกษาประถมศึกษากรุงเทพมหานคร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บรรจุ วันที่ ๒๗ เมษายน ๒๕๕๙ – ๒๗ เมษายน ๒๕๖๑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ระยะเวลา ๒ ปี  ๐  เดือน ๐ วัน</a:t>
                      </a:r>
                    </a:p>
                    <a:p>
                      <a:pPr algn="thaiDist"/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รวมระยะเวลาที่ดำรงตำแหน่งหรือปฏิบัติหน้าที่ในสถาน        ศึกษา ๖ ปี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(นับถึงวันสุดท้ายที่กำหนดให้ยื่นคำร้องขอย้าย เศษ ๖ เดือน นับเป็น ๑ ปี)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สำเนา ก.พ.๗/ก.ค.ศ.๑๖ </a:t>
                      </a:r>
                      <a:br>
                        <a:rPr lang="th-TH" sz="13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50D9C540-41DC-37AC-6A59-C2D85647F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846" y="2216523"/>
            <a:ext cx="11176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๖.๒ อายุราชการ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C5A2BCF0-53CB-BD76-D8E5-16C428DC4201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4C401481-CABB-73D5-A262-98BEC854190E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9227F693-F138-D260-875A-0AF7B2162265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B8741B8A-18B7-5D1F-6855-7D52C60D31CD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16033771-C3C6-642D-F049-2368B5BEFF0D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93D45557-A3D7-2561-D37E-5279F416AF6E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87089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027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3DF866F5-70E7-49BB-74E6-99619F05FA94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84FFB75B-8AC4-2E49-F2F6-A941723150D8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E9390CDE-6025-A070-A9B0-C482D18D339C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๑๕</a:t>
              </a:r>
            </a:p>
          </p:txBody>
        </p:sp>
      </p:grpSp>
      <p:graphicFrame>
        <p:nvGraphicFramePr>
          <p:cNvPr id="5" name="ตาราง 10">
            <a:extLst>
              <a:ext uri="{FF2B5EF4-FFF2-40B4-BE49-F238E27FC236}">
                <a16:creationId xmlns:a16="http://schemas.microsoft.com/office/drawing/2014/main" id="{CF0D40AE-8CFB-ED0C-853A-A77B19C3E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267943"/>
              </p:ext>
            </p:extLst>
          </p:nvPr>
        </p:nvGraphicFramePr>
        <p:xfrm>
          <a:off x="491188" y="1598392"/>
          <a:ext cx="5875624" cy="496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ผลที่เกิดจากการปฏิบัติงานในหน้าที่ของผู้ย้าย</a:t>
                      </a:r>
                    </a:p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ที่ส่งผลต่อคุณภาพผู้เรียน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ระดับเขตพื้นที่การศึกษา/ระดับจังหวัด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ได้รับ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รางวัลรองชนะเลิศอันดับที่ ๓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กลุ่มสาระการเรียนรู้คณิตศาสตร์ จากการคัดเลือกนวัตกรรมและวิธีการปฏิบัติที่ดีสู่ความเป็นเลิศ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Best of the Best Practice)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วัตกรรมเพื่อการเรียนรู้และนวัตกรรมการบริหารในโครงการเวทีเสริมสร้างศักยภาพครูผู้บริหารและบุคลากรทางการศึกษาด้วยนวัตกรรมเพื่อการเรียนรู้และนวัตกรรมการบริหารปีงบประมาณ ๒๕๖๓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รายงานผลการปฏิบัติงานที่ประสบความสำเร็จเป็นที่ประจักษ์ (ย้อนหลังไม่เกิน ๓ ปี)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63463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ระดับเขตพื้นที่การศึกษา/ระดับจังหวัด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การประกวดภาพยนตร์สั้น สร้างสรรค์สังคม ส่งเสริมคุณธรรม ภายใต้โครงการเสริมสร้างคุณธรรม จริยธรรม และธรรมา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ภิ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บาลในสถานศึกษา (โครงการโรงเรียนสุจริต) ประจำปีงบประมาณ พ.ศ. ๒๕๖๓ ได้รับรางวัลประเภทต่างๆ ดังนี้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ได้รับ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รางวัลชนะเลิศ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ประเภท “ผู้กำกับหนังยอดนิยม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</a:t>
                      </a:r>
                    </a:p>
                    <a:p>
                      <a:pPr lvl="0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(Popular Vote)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”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ได้รับ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รางวัลชนะเลิศ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“ประเภทผู้กำกับหนังมีความคิดริเริ่ม</a:t>
                      </a:r>
                    </a:p>
                    <a:p>
                      <a:pPr lvl="0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สร้างสรรค์”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- ได้รับ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รางวัลรองชนะเลิศ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อันดับ ๑ “ประเภทผู้กำกับหนังดีมี</a:t>
                      </a: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 คุณภาพ”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รายงานผลการปฏิบัติงานที่ประสบความสำเร็จเป็นที่ประจักษ์ (ย้อนหลังไม่เกิน ๓ ปี)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2955500"/>
                  </a:ext>
                </a:extLst>
              </a:tr>
            </a:tbl>
          </a:graphicData>
        </a:graphic>
      </p:graphicFrame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24AF0A84-7F6F-496E-D8EF-AC582B98AF57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10C8B34B-BB91-5BEE-7A73-485D93817808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6BE50145-19B3-72F6-8FCB-665072BCC676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FC8BDC52-D05A-79F6-2D99-D6309E542875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8ADA40B4-8631-903A-0EC5-DD79CB196BBE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770972BE-1541-033A-713C-D80FE7E86325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808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668151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5454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009467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770697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7384521A-4E03-6EF7-D56A-DACC9FCBD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๗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55142CE-2917-63D1-B89A-630C677F3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731055"/>
            <a:ext cx="38587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ความเห็นของคณะกรรมการสถานศึกษาขั้นพื้นฐานที่รับย้าย</a:t>
            </a:r>
            <a:endParaRPr kumimoji="0" lang="en-US" altLang="th-TH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41A2216-B471-BD3D-D5CE-F8A0238A4726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10" name="วงรี 9">
              <a:extLst>
                <a:ext uri="{FF2B5EF4-FFF2-40B4-BE49-F238E27FC236}">
                  <a16:creationId xmlns:a16="http://schemas.microsoft.com/office/drawing/2014/main" id="{683E0F23-5D2E-6091-F98C-ADC78423A06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26A9CF4C-D546-CC8C-9BFE-1B425D7A90A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๑๘๑</a:t>
              </a:r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BCA703F2-764D-82AB-A589-8C9A24E67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88" y="2315580"/>
            <a:ext cx="3456395" cy="37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ความเห็นของคณะกรรมการสถานศึกษาขั้นพื้นฐานที่รับย้าย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12" name="ตาราง 10">
            <a:extLst>
              <a:ext uri="{FF2B5EF4-FFF2-40B4-BE49-F238E27FC236}">
                <a16:creationId xmlns:a16="http://schemas.microsoft.com/office/drawing/2014/main" id="{69514D30-39A8-DA63-1727-5B20404DA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872868"/>
              </p:ext>
            </p:extLst>
          </p:nvPr>
        </p:nvGraphicFramePr>
        <p:xfrm>
          <a:off x="491188" y="2814187"/>
          <a:ext cx="5875624" cy="859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6812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048812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193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ความเห็นของคณะกรรมการสถานศึกษาขั้นพื้นฐานที่รับย้าย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เห็นควรรับย้าย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(๒) ไม่เห็นควรรับย้าย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รายงานการประชุมคณะกรรมการสถานศึกษาขั้นพื้นฐานที่รับย้าย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34632"/>
                  </a:ext>
                </a:extLst>
              </a:tr>
            </a:tbl>
          </a:graphicData>
        </a:graphic>
      </p:graphicFrame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6F18E202-F15D-2E81-89A4-157DFE031E01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8889E13C-3691-9427-715E-E59092138C67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252850B3-D0E0-8A0F-9DB3-AC7D17701689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37FC19D8-7B91-0A1F-88AC-7B8D94FCAD06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7" name="กล่องข้อความ 16">
              <a:extLst>
                <a:ext uri="{FF2B5EF4-FFF2-40B4-BE49-F238E27FC236}">
                  <a16:creationId xmlns:a16="http://schemas.microsoft.com/office/drawing/2014/main" id="{370E708E-A7F1-C35B-C0D3-C5A9EFFA39CA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9F8D8F06-3EC2-7C07-05C8-19C1B537AC8B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25845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36683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627978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233717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629880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0307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F1CDD14B-5267-60E1-8B31-E1CEB6464736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BF614449-8B8E-4902-B554-EE8F4C7A7960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35C40ECE-2A94-93C6-3938-7892E4F8323C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๑๖</a:t>
              </a:r>
            </a:p>
          </p:txBody>
        </p:sp>
      </p:grpSp>
      <p:sp>
        <p:nvSpPr>
          <p:cNvPr id="5" name="Rectangle 1">
            <a:extLst>
              <a:ext uri="{FF2B5EF4-FFF2-40B4-BE49-F238E27FC236}">
                <a16:creationId xmlns:a16="http://schemas.microsoft.com/office/drawing/2014/main" id="{19495874-54C1-8FAF-B3D9-BB770BA27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25" y="1381174"/>
            <a:ext cx="14398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๑.๓ ประสบการณ์สอน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ตาราง 10">
            <a:extLst>
              <a:ext uri="{FF2B5EF4-FFF2-40B4-BE49-F238E27FC236}">
                <a16:creationId xmlns:a16="http://schemas.microsoft.com/office/drawing/2014/main" id="{96715237-ADB7-7B8E-5F50-439D4F11B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569572"/>
              </p:ext>
            </p:extLst>
          </p:nvPr>
        </p:nvGraphicFramePr>
        <p:xfrm>
          <a:off x="491188" y="1719728"/>
          <a:ext cx="5875624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ผลที่เกิดจากการปฏิบัติงานในหน้าที่ของผู้ย้าย</a:t>
                      </a:r>
                    </a:p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ที่ส่งผลต่อคุณภาพผู้เรียน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ประสบการณ์การสอนในสถานศึกษาที่สังกัดประเภทเดียวกับที่ขอย้าย </a:t>
                      </a:r>
                      <a:r>
                        <a:rPr lang="th-TH" sz="1600" kern="120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(๑๐ คะแนน)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ประสบการณ์การสอนในสถานศึกษาปัจจุบัน คือ โรงเรียนบ้าน  หนองบอน (นัยนานนท์อนุสรณ์) สังกัด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สำนักงานเขตพื้นที่การศึกษาประถมศึกษากรุงเทพมหานคร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ขอย้ายไปยังสังกัด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สำนักงานเขตพื้นที่การศึกษาประถมศึกษากาฬสินธุ์   เขต ๑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thaiDi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รายงานการพัฒนาคุณภาพสถานศึกษา (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Self Assessment Report : SAR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ประจำปีการศึกษา ๒๕๖๓ โรงเรียนบ้านหนองบอน (นัยนานนท์อนุสรณ์) สำนักงานเขตพื้นที่การศึกษาประถมศึกษากรุงเทพมหานคร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90F0CCC8-88E1-CABE-CF52-655A38856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125" y="4097168"/>
            <a:ext cx="27366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๑.๔ </a:t>
            </a:r>
            <a:r>
              <a:rPr lang="th-TH" sz="16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วิชาเอก ตามความจำเป็นของสถานศึกษา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8" name="ตาราง 10">
            <a:extLst>
              <a:ext uri="{FF2B5EF4-FFF2-40B4-BE49-F238E27FC236}">
                <a16:creationId xmlns:a16="http://schemas.microsoft.com/office/drawing/2014/main" id="{01366276-93D0-D520-71D4-0E80E213A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920001"/>
              </p:ext>
            </p:extLst>
          </p:nvPr>
        </p:nvGraphicFramePr>
        <p:xfrm>
          <a:off x="491188" y="4435722"/>
          <a:ext cx="5875624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วิชาเอก ตามความจำเป็นของสถานศึกษา</a:t>
                      </a:r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วิชาเอกตรงตามความต้องการของสถานศึกษา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(๑๐ คะแนน)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วุฒิการศึกษา การศึกษาบัณฑิต (กศ.บ.) (เกียรตินิยมอันดับ ๒)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l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วิชาเอก การประถมศึกษา  มหาวิทยาลัยศรีนครินทรวิโรฒ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l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สำเร็จการศึกษา วันที่ ๒๗ กุมภาพันธ์ พ.ศ. ๒๕๕๘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l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เกรดเฉลี่ย ๓.๔๙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๑. สำเนา ก.พ.๗/ก.ค.ศ.๑๖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๒.สำเนาปริญญาบัตรและใบแสดงผล การเรียน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9C6F9030-94CB-6FA0-23B3-B60123C4C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88" y="6226721"/>
            <a:ext cx="36776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๒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alt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ลำดับสถานศึกษาที่ผู้ขอย้ายมีความประสงค์จะย้ายไปปฏิบัติงาน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5" name="ตาราง 10">
            <a:extLst>
              <a:ext uri="{FF2B5EF4-FFF2-40B4-BE49-F238E27FC236}">
                <a16:creationId xmlns:a16="http://schemas.microsoft.com/office/drawing/2014/main" id="{C3609A91-618A-A8D7-4718-A6DB9969E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268898"/>
              </p:ext>
            </p:extLst>
          </p:nvPr>
        </p:nvGraphicFramePr>
        <p:xfrm>
          <a:off x="491188" y="6813370"/>
          <a:ext cx="5875624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alt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ลำดับสถานศึกษาที่ผู้ขอย้ายมีความประสงค์จะย้ายไปปฏิบัติงาน</a:t>
                      </a:r>
                      <a:endParaRPr kumimoji="0" lang="en-US" altLang="th-TH" sz="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โรงเรียนหนองโพน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วิท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ยายน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(๒) โรงเรียนกาฬสินธุ์พิทยา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สัย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(๓) โรงเรียนขมิ้นราษฎร์สงเคราะห์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(๔) โรงเรียนนาโกวิทยา</a:t>
                      </a:r>
                      <a:r>
                        <a:rPr lang="th-TH" sz="1600" u="dotted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(๕) สถานศึกษาใดก็ได้ในสังกัด 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สพ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ป.กาฬสินธุ์ เขต๑ ในอำเภอ เมือง และ อำเภอ กมลาไสย จังหวัด กาฬสินธุ์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สำเนาคำร้องขอย้าย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634632"/>
                  </a:ext>
                </a:extLst>
              </a:tr>
            </a:tbl>
          </a:graphicData>
        </a:graphic>
      </p:graphicFrame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BCDA4167-16D9-CAC1-2116-C3FB577A822E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7" name="กล่องข้อความ 16">
              <a:extLst>
                <a:ext uri="{FF2B5EF4-FFF2-40B4-BE49-F238E27FC236}">
                  <a16:creationId xmlns:a16="http://schemas.microsoft.com/office/drawing/2014/main" id="{79C5A072-B0BF-5449-6837-B535D71711C9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21B73D40-2C6C-A3DE-7FC6-CF56463211D3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5464E3AA-AA18-9264-842A-B9CED0AD2B4F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20" name="กล่องข้อความ 19">
              <a:extLst>
                <a:ext uri="{FF2B5EF4-FFF2-40B4-BE49-F238E27FC236}">
                  <a16:creationId xmlns:a16="http://schemas.microsoft.com/office/drawing/2014/main" id="{66AE1AC7-B15D-4F07-67B1-2CA6F335A5D0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21" name="กล่องข้อความ 20">
              <a:extLst>
                <a:ext uri="{FF2B5EF4-FFF2-40B4-BE49-F238E27FC236}">
                  <a16:creationId xmlns:a16="http://schemas.microsoft.com/office/drawing/2014/main" id="{247B9A06-4701-FD98-F387-7A78E36BAADC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731367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155044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2E18EC5B-C43E-7210-4940-CA757774761A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33ED70AE-B944-F8C8-5B63-F4D253038FB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BC007D66-E273-6881-FA05-00FA171BA19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๑๘๘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A8B3973A-B07A-CA16-A9D5-992F3D57BFA7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5163C737-AD66-6559-9B0A-49287F8FDAC7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FFE5E975-636B-E56A-3452-86BAD2B5ABC7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896F4D7F-CF0A-8274-2A9E-DA1AB4690442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39FAE935-74A4-08C7-B2D6-AB388645C518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AA0351B2-DFD6-2BD4-EA12-C4131DCA4546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023827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85AFEB7B-4937-74D1-95D9-ACA6DBF47096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773A52E9-CA6C-B396-FE1A-038418D4783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BCF83466-B2A2-18DB-9F77-BDE7FDD0DC69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๑๘๙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15431FB2-B14B-BA69-4999-50199762AC98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A39F3FD0-662A-F530-9E69-7FAF54F1AC46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6990FA1C-D05A-3136-E5EF-D3E66E86B20B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50510AB-4B5A-2079-436E-6AC273D3594A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FC1016F4-2B81-E350-7BA9-B3D915527538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DCF0F604-C79B-055E-9DE7-5DCAE301A865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64087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71B0B56-6F4D-6CDB-1A8A-AE2B19E35194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9A0D91D9-8D85-AC83-EDEC-67DF92EF5831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B8FF8E4F-1836-6048-5FBB-8CE565936622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๑๙๐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56F6B01A-5C08-02D5-DA67-3F8AA6AA5378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2F4E0BF1-E949-2F7E-B648-9F9C388D8A9A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DCECE6B8-0AED-F23D-667D-0883D3210477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46C23F66-EB0A-E80E-A83C-6464C36190F6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06EA563-BD32-D1C6-D4A7-1754C485FA45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8D882470-CB5C-1A65-CDF4-3AB948160C60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61250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4D78DD26-EB6E-63A2-4C64-317472BFF8B3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9" name="วงรี 8">
              <a:extLst>
                <a:ext uri="{FF2B5EF4-FFF2-40B4-BE49-F238E27FC236}">
                  <a16:creationId xmlns:a16="http://schemas.microsoft.com/office/drawing/2014/main" id="{33AE92A4-1B76-1C7E-D060-80A1A710D235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B89712C3-0B12-52E9-6E88-21A41BBB412B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๑๙๑</a:t>
              </a: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D7394851-15CE-4FAF-81E4-A770CDE52934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7C00C0DF-B067-AEB6-3298-AEA238EFEFD9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16D1F6FA-5939-FC46-E980-CA2B831F0E4F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E91B5091-DE7A-1BC0-61A2-4348F48D3DF1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F9CC808C-D20E-289F-69A5-D810B70DEABC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05FCA730-A8CC-ACD5-16A8-888A4F5FB673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19194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8C0ED0E-77D8-4F20-93A5-9861F3A79038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E217F158-C258-4148-6265-CCF29A611C3E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61FF1FEF-8DD7-2FC8-3556-3D493E1E6F75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๑๙๒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6723D2A-E050-FCF1-28A3-91050371A3C1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D690F19B-1AD3-5473-D7FB-1F784C986C06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BB7DAC53-803F-40E4-2E5B-78B94CFCB640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B2EC8777-5F73-6528-D035-46FE779E4BA1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A3BA3488-279F-1F7E-BE80-0ED3DC1750E2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410D7F98-33DC-B0AD-F132-E97E4DB29780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781897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31871E75-5CA1-5981-DF2B-FE0485D4AEB8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8B83E482-16A1-E2DA-7EE7-BB1D9C1B4F15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CF426397-B355-FD35-FFD6-99A0F70D1A3B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๑๙๓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B124F603-90E3-E466-1AF4-E81CA6116931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7AEF922A-8679-6E53-55B6-B1AC4F13C7B8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891C86DF-C52B-D509-2962-159C9FDBD4E3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CE1D0534-77D1-1CE3-FC6B-D905DCAE6F94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16ADBA1A-4DF3-E2F8-67BB-EB2B7D0CE29D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58E7446A-CDFA-F454-57BF-183E006F30DD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518438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2E642B1E-C998-BFF5-E89A-85091A3DEBFA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62C6866D-4E66-1D27-097B-CD5B8C5698A7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32B7BCAB-C8A0-C567-7794-AFAA40708A2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๑๙๔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C99D9F16-5CBD-3B2B-9B07-38B388A03543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0D51E2FB-F936-9F74-E966-06DC68172F25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5397D0ED-2340-21B7-8A77-0DAAE761424F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73FD2B54-B832-62CC-0585-197A43EDC2A4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0953F064-62A5-EB7E-BBEC-6AC21F556503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6DF8C956-59E7-E715-D4E9-229C2B22CC9B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60149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D51A17D9-5CF2-F8BD-476E-DAC95F9DA73D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2805E958-D804-2B8F-D921-D8726F6B3AC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FF543207-E5D4-C466-E321-9002DBAAA9C0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๑๙๕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814E3279-CE69-C8D7-9822-A0BC00BCC112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ECB69E19-1041-CB85-C716-137FFBA50C65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B7FEF53F-7DBF-E3C2-7DC3-0ABA340C5CC6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4B28E3C0-08F1-AC7C-2B2D-182DAB58957D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FD9EE95-A0E6-8FED-5AEF-78483CD1F3C2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8B4F3CC4-A2CB-5205-676C-FE4B8EA7EAC9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056954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D0AE237B-DB81-FF74-1C3C-C0CA8D56D907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CF38C531-1971-E9C1-2701-6AA0100E972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94F7A42A-7EAD-58F2-5D33-D5826C6D7D89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๑๙๖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AEA513F9-880F-2FBB-5C2B-86886C0DEBAE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CE2DE134-E9FE-B55E-5978-DFD41B7952B5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14A506E5-8D96-FC0B-F87D-9736218DFC4D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4A03E131-0672-6510-2540-9D64C96FCD42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6F1CEC4A-41CC-BC9C-9347-5CDB0BF0A832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63667148-295F-7AAE-93BB-E0C5C7CCBA02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6661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DE7CEA41-8DAB-4A33-7BC2-4C4544D76A22}"/>
              </a:ext>
            </a:extLst>
          </p:cNvPr>
          <p:cNvSpPr txBox="1"/>
          <p:nvPr/>
        </p:nvSpPr>
        <p:spPr>
          <a:xfrm>
            <a:off x="0" y="1666240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คำนำ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5A93E53-4FE6-E7C9-A07E-DE2FB8B90262}"/>
              </a:ext>
            </a:extLst>
          </p:cNvPr>
          <p:cNvSpPr txBox="1"/>
          <p:nvPr/>
        </p:nvSpPr>
        <p:spPr>
          <a:xfrm>
            <a:off x="523240" y="2092960"/>
            <a:ext cx="5811520" cy="2202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thaiDist">
              <a:lnSpc>
                <a:spcPct val="115000"/>
              </a:lnSpc>
              <a:spcAft>
                <a:spcPts val="1000"/>
              </a:spcAft>
            </a:pPr>
            <a:r>
              <a:rPr lang="th-T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เอกสารประกอบการพิจารณาการย้ายฉบับนี้ ได้จัดทำขึ้นเพื่อประกอบการพิจารณาขอย้าย     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(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กรณีปกติ</a:t>
            </a:r>
            <a:r>
              <a:rPr lang="en-US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)</a:t>
            </a: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 </a:t>
            </a:r>
            <a:r>
              <a:rPr lang="th-T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 ของข้าราชการครูและบุคลากรทางการศึกษา ตำแหน่งสายงานปฏิบัติการสอน โดยจัดทำและเสนอข้อมูลเอกสารประกอบตามหลักเกณฑ์และวิธีการย้ายข้าราชการครูและบุคลากรทางการศึกษา สังกัดสำนักงานคณะกรรมการการศึกษาขั้นพื้นฐาน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indent="457200" algn="thaiDist">
              <a:lnSpc>
                <a:spcPct val="115000"/>
              </a:lnSpc>
              <a:spcAft>
                <a:spcPts val="1000"/>
              </a:spcAft>
            </a:pPr>
            <a:r>
              <a:rPr lang="th-T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ผู้จัดทำหวังเป็นอย่างยิ่งว่าเอกสารประกอบคำขอย้ายฉบับนี้ จะเป็นเครื่องมือประกอบการพิจารณาการขอย้าย และเป็นประโยชน์ต่อครูที่มีความประสงค์ขอย้าย คณะกรรมการพิจารณาย้าย ในการพิจารณาการดำเนินการย้ายต่อไป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1010571-62BA-454F-D02D-131FF5F6663B}"/>
              </a:ext>
            </a:extLst>
          </p:cNvPr>
          <p:cNvSpPr txBox="1"/>
          <p:nvPr/>
        </p:nvSpPr>
        <p:spPr>
          <a:xfrm>
            <a:off x="3957320" y="5405120"/>
            <a:ext cx="237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นาง</a:t>
            </a:r>
            <a:r>
              <a:rPr lang="th-TH" sz="1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ชญัญ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ณิณ</a:t>
            </a:r>
            <a:r>
              <a:rPr lang="th-TH" sz="1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ณ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์ ชยางกูร ณ อยุธยา</a:t>
            </a:r>
          </a:p>
          <a:p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ผู้ขอย้าย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08CBFD0-5788-0695-60F0-E880411F5819}"/>
              </a:ext>
            </a:extLst>
          </p:cNvPr>
          <p:cNvSpPr txBox="1"/>
          <p:nvPr/>
        </p:nvSpPr>
        <p:spPr>
          <a:xfrm>
            <a:off x="6078220" y="9248438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</a:t>
            </a:r>
          </a:p>
        </p:txBody>
      </p: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0CDB8871-F965-ADF6-DE9D-1EF2F1567AEA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BF62B975-7E18-2523-7824-E55245AF616D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0905D68C-2441-82D9-F75F-B97D7BD22ABE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4ED14824-7A2A-93E0-C85F-8F7838A79087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3F42FB84-AB07-8285-7556-B4AED1043ABF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73CC65C2-32C8-187E-6252-F76666617247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907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AF433832-9CC8-F26B-1B16-DA2A92F1229E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E62AB8B4-7B92-A930-2948-1C2870FC9C79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C85FFF0F-CA84-C2D2-A772-D4E0B73E6027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๑๗</a:t>
              </a:r>
            </a:p>
          </p:txBody>
        </p:sp>
      </p:grpSp>
      <p:sp>
        <p:nvSpPr>
          <p:cNvPr id="5" name="Rectangle 1">
            <a:extLst>
              <a:ext uri="{FF2B5EF4-FFF2-40B4-BE49-F238E27FC236}">
                <a16:creationId xmlns:a16="http://schemas.microsoft.com/office/drawing/2014/main" id="{5E7C4290-6B33-CBA1-FDFF-45EDBD65B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63" y="1469521"/>
            <a:ext cx="3312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๓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ระยะเวลาที่ดำรงตำแหน่งหรือปฏิบัติหน้าที่ในสถานศึกษา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ตาราง 10">
            <a:extLst>
              <a:ext uri="{FF2B5EF4-FFF2-40B4-BE49-F238E27FC236}">
                <a16:creationId xmlns:a16="http://schemas.microsoft.com/office/drawing/2014/main" id="{2D280EBF-D1C0-0147-8880-E7DBA3560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87902"/>
              </p:ext>
            </p:extLst>
          </p:nvPr>
        </p:nvGraphicFramePr>
        <p:xfrm>
          <a:off x="491188" y="2051333"/>
          <a:ext cx="5875624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1732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053892">
                  <a:extLst>
                    <a:ext uri="{9D8B030D-6E8A-4147-A177-3AD203B41FA5}">
                      <a16:colId xmlns:a16="http://schemas.microsoft.com/office/drawing/2014/main" val="199135006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b="1" dirty="0">
                          <a:effectLst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ระยะเวลาที่ดำรงตำแหน่งหรือปฏิบัติหน้าที่ในสถานศึกษา</a:t>
                      </a:r>
                      <a:endParaRPr kumimoji="0" lang="en-US" altLang="th-TH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(๒) ตั้งแต่ ๑ - ๙ ปี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(๖ คะแนน)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๑. ตำแหน่ง ครู 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คศ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.๑ โรงเรียนบ้านหนองบอน (นัยนานนท์อนุสรณ์)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สำนักงานเขตพื้นที่การศึกษาประถมศึกษากรุงเทพมหานคร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เมื่อ วันที่ ๒๗ เมษายน ๒๕๖๑ – ๗ มกราคม ๒๕๖๕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ระยะเวลา ๔ ปี  ๘  เดือน ๑๗ วัน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๒. ตำแหน่ง ครูผู้ช่วย โรงเรียนบ้านหนองบอน (นัยนานนท์อนุสรณ์)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สำนักงานเขตพื้นที่การศึกษาประถมศึกษากรุงเทพมหานคร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บรรจุ วันที่ ๒๗ เมษายน ๒๕๕๙ – ๒๗ เมษายน ๒๕๖๑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ระยะเวลา ๒ ปี  ๐  เดือน ๐ วัน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รวมระยะเวลาที่ดำรงตำแหน่งหรือปฏิบัติหน้าที่ในสถาน        ศึกษา ๖ ปี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(นับถึงวันสุดท้ายที่กำหนดให้ยื่นคำร้องขอย้าย เศษ ๖ เดือน นับเป็น ๑ ปี)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สำเนา ก.พ.๗/ก.ค.ศ.๑๖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58BD1B95-F05D-CD5E-2237-C9C4ACD7B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11" y="5596455"/>
            <a:ext cx="31790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๔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h-T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สภาพความยากลำบากในการปฏิบัติงานในสถานศึกษา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8" name="ตาราง 10">
            <a:extLst>
              <a:ext uri="{FF2B5EF4-FFF2-40B4-BE49-F238E27FC236}">
                <a16:creationId xmlns:a16="http://schemas.microsoft.com/office/drawing/2014/main" id="{030DD6AF-B1C8-1BA9-9A43-048975C74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241694"/>
              </p:ext>
            </p:extLst>
          </p:nvPr>
        </p:nvGraphicFramePr>
        <p:xfrm>
          <a:off x="544136" y="6178267"/>
          <a:ext cx="5875624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1732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053892">
                  <a:extLst>
                    <a:ext uri="{9D8B030D-6E8A-4147-A177-3AD203B41FA5}">
                      <a16:colId xmlns:a16="http://schemas.microsoft.com/office/drawing/2014/main" val="199135006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th-TH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สภาพความยากลำบากในการปฏิบัติงานในสถานศึกษา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(๒) ตั้งอยู่ในพื้นที่ปกติ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(๘ คะแนน)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ปฏิบัติราชการตั้งแต่บรรจุรับราชการ เมื่อวันที่ ๒๗ เมษายน        พ.ศ. ๒๕๕๙ จนถึงปัจจุบัน ณ โรงเรียนบ้านหนองบอน (นัยนานนท์อนุสรณ์)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สังกัดสำนักงานเขตพื้นที่การศึกษาประถมศึกษากรุงเทพมหานคร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ซึ่งตั้งอยู่ในพื้นที่ปกติ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รายชื่อสถานศึกษาในเขตพื้นที่พิเศษ สังกัด 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สพฐ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ตามหนังสือ 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สพฐ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ที่ สธ ๐๔๐๐๙ ว๔๑๔๒ ลงวันที่ ๒๗ กันยายน ๒๕๖๔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89E3CA4A-A347-8DAF-D38B-C7959CD1F23D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FCF8D59F-82C9-8981-7091-A6B8290857C4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E5C721C1-1B21-8789-7771-8158B3AD86BE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7110A9FF-8966-364B-5F5F-7C0A5D52EE1F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E2002002-7FC1-3D4B-CFDB-663A9497B041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B1E04398-D49C-7305-70CD-BBACCD5132DC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513411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5FBDBB47-02A7-2A81-AAFA-B34CB8389A37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73EFD5D3-300D-688D-65B7-31BF540CF54F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FCB4923F-719D-749E-0980-39D78548198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๑๙๗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3F778169-6C40-C03B-6D41-524B90D709AA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FF1EBC94-269D-43AD-5FFC-E3606E3CC534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4845D9F0-4E30-92E9-E744-D98805F8A437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32D2F8B3-9DCB-4D16-A1FF-9C9334C02828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613E9CD0-7713-5CC5-CC36-7D5E31846F5A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D99DF9D5-CD07-4672-77A4-9FC59675A30B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27237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36BF3FD-A6FE-4CFC-CC1E-0EBF0871E2F7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CBB5CF0D-FC05-B125-D9F2-2AF2C74D9392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CFCC2784-2781-4B15-304A-669C5FA70833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๑๙๘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1A9D966-B35D-2E76-19F3-94D9880595D8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EC3D4268-BD48-A6CA-A37A-D98BBB8B37B4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8EAF8AD0-4D28-9772-AB11-A2C071076BA8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F67E20FF-3500-DD19-434C-4CDCDFBACCC4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859ED44B-575A-0AB2-853C-16D43CA46707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606D299E-D7DD-1FDF-1ED4-1DBD17E7BC25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B39C9186-0CB3-4947-B9EE-DF47F85891F5}"/>
              </a:ext>
            </a:extLst>
          </p:cNvPr>
          <p:cNvGrpSpPr/>
          <p:nvPr/>
        </p:nvGrpSpPr>
        <p:grpSpPr>
          <a:xfrm>
            <a:off x="441960" y="150651"/>
            <a:ext cx="4130040" cy="463414"/>
            <a:chOff x="289560" y="-1749"/>
            <a:chExt cx="4130040" cy="463414"/>
          </a:xfrm>
        </p:grpSpPr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9BA1B8AC-87D5-5467-ABDF-CA398B6CA3EE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2C9D6F55-E9C2-BC00-755D-91B049D61CC4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53E9A8A8-0CE5-CB33-3740-C1EB1CD9D45D}"/>
              </a:ext>
            </a:extLst>
          </p:cNvPr>
          <p:cNvGrpSpPr/>
          <p:nvPr/>
        </p:nvGrpSpPr>
        <p:grpSpPr>
          <a:xfrm>
            <a:off x="441960" y="435392"/>
            <a:ext cx="6859270" cy="308588"/>
            <a:chOff x="289560" y="282992"/>
            <a:chExt cx="6859270" cy="308588"/>
          </a:xfrm>
        </p:grpSpPr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AB014EE9-FB38-37F2-33CC-321428E5E4CA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092C26EE-94BF-BA3B-D535-56DD6FCDBBDE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3285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A4C2D157-5ED8-4B48-4677-CC6973792C6E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DB621560-CC14-D658-9770-C2734959D64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6367AED0-7F97-5F28-B010-25FC06847220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๑๙๙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16BFE886-E665-6148-9328-965BD924AF9D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63DF549D-BE6C-51AC-AD40-83FFFB19196A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6FEFEA4E-4C47-A428-7AA6-685E19201C40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8F044CD6-0165-146D-2122-5215897448F4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EDFB810D-0B6A-7E47-F172-641CD82C96A0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10DB105B-4915-2197-0F57-750C2AC79C0D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50024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6090A137-5990-F81D-0E2B-C58D99ED3D32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0184B43E-125E-5956-B363-B6CFFC6DC64C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AB930996-CE58-DBD7-3DCE-0E5A55B0B94F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๒๐๐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11088690-6376-AACF-7396-92BCCE05D877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8A462D1D-F895-861A-EE43-96A8A0685610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C6D55436-E697-7744-31DA-056413007B0F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9BCDC6F9-F97F-C997-4753-AF369B5320E3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16DEECD5-683D-602D-9D4C-A3D6EA971300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08C67E2E-098D-9014-9269-2C5A2F8C4C21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535328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5B764995-33BE-444E-DE9E-DD99EC4F25AA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70A87071-E679-6A44-575B-85D9F68171F8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4C017CE4-77DB-527B-67ED-C9DEAF83AF6D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๒๐๑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17DD4A6A-31A9-0F87-C2E1-C7CE8CFABCA6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322C47BF-9443-1ABD-026C-805C4E23AA53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2331D2CF-143B-31D0-58CF-E7E0532ED77D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6B97E733-1FB2-5A65-D8FA-4D74862A34FE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A5154F84-C0C7-1E28-1802-C4B967F7A74B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C1BE0CAD-1346-A6DA-3DE3-6870223BE94B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58068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75F5DE2-3207-EDCE-C720-3DF94B37D8AE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513DB9C2-E8E9-556D-58B7-93C826034BE5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24A2A4FA-F509-0326-1EA4-D73C68F193CA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๒๐๒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CA86049A-F11C-D2B6-88DC-B45819813035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FBEF6F19-097C-DA3A-9B8F-82367A96B1BC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751E1725-A964-339A-29FD-71785A3E32F7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4A9FD4E-6FFA-2BDB-B8C5-1B58FE5FF491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69E167B6-B4DF-9B33-92C8-8A7708859E0B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A0038BA1-4BDE-6DBF-6A8C-2A34140008D8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012062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0E0862F-DBDB-39D0-3CC5-7698A0B750B9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256C6125-106A-2C44-A407-8B6C35F6E57E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676A2A9C-41A3-9162-EEB1-3BBB26078C3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๒๐๓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AA34976F-BEDC-650F-5BB5-1D1FA40FEEBC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10BAE36B-8162-4F5B-F76C-90BA85F86751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9C330F7B-92C3-95D5-AB09-4D1B671D71D9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71FB36EC-B194-442C-5553-5CCC67C62290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2513C6AF-5DF2-4F33-708D-84AC243D8FD3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77ABE8EB-86B9-F17E-F4A3-A04896590604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428728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A78D503-0A2F-64FE-C279-C1A49E0EC438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849B65E7-81F0-7069-4071-BA2C32FBDF4D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89265DCA-5A67-186B-9DF2-56CA4388ED3A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๒๐๔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54478E8E-7796-F39D-5890-0D060B33E9C5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5CB87811-58F9-DDC5-1CC2-5C13A394354E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D3B84043-CC91-4E96-E80A-FB695A4F9D19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7CF5A329-FE43-5424-DEBF-DA30B3CD368C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31038528-CC26-0678-EEDA-978A8BDF8120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CEAC3E39-AE4F-3A5F-A3D5-C09A747C4822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89777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3BD441F-E461-E4D0-C524-789D91A08A56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0B71DECE-63F3-A623-4203-FEDF98BD3719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5D92246B-2133-7AFC-C9F9-6F3DE8CDABB6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๒๐๕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75CC605E-97AC-5925-BC5C-A5B5016F6DD2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4F69C3D2-7810-03F7-214E-B9477AD4702F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87E86789-2E21-B486-CE38-190CD956A4E7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4B622157-6701-A4FE-AF16-EC4B8800AA8A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DBAF9F30-39A8-49E1-3603-74F7E51CBC01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A56B555A-ADFE-3BD3-4034-720243DD2250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40702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39CC8047-5E03-9436-8E33-F1B24E8E443F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B1746D4F-0CF2-B4A7-9398-73B383F07AF0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B6A19F60-8055-9559-337E-9EBA860B1162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๒๐๖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7F7773C6-9E83-D648-47B1-DC623BB03D31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518A6031-46E3-A88B-EFC0-109CBDF3F269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1891D611-6B57-C297-BD8C-54E3F73487B0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CEBD893F-9314-0EB3-2805-F34E04D7D68F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65036466-EA24-99F7-7090-C5F1DDEE4C62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B4759D63-30F3-866C-5616-6CED825557DA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60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FE2BE2-FB5F-FE52-AE1E-45D7837D9BC1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D58204EE-8F8C-7A93-420B-45D4FED2DA5A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B0B128DE-3D79-C357-725F-40E3FCB12150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๑๘</a:t>
              </a:r>
            </a:p>
          </p:txBody>
        </p:sp>
      </p:grpSp>
      <p:sp>
        <p:nvSpPr>
          <p:cNvPr id="9" name="Rectangle 1">
            <a:extLst>
              <a:ext uri="{FF2B5EF4-FFF2-40B4-BE49-F238E27FC236}">
                <a16:creationId xmlns:a16="http://schemas.microsoft.com/office/drawing/2014/main" id="{1A7BD4EC-3A99-598B-5465-97ED73FF1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63" y="1451054"/>
            <a:ext cx="1588897" cy="62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๕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เหตุผลการขอย้าย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D8124C69-24BD-D70D-B47E-0EB75171B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129741"/>
              </p:ext>
            </p:extLst>
          </p:nvPr>
        </p:nvGraphicFramePr>
        <p:xfrm>
          <a:off x="491188" y="2051333"/>
          <a:ext cx="5875624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1732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053892">
                  <a:extLst>
                    <a:ext uri="{9D8B030D-6E8A-4147-A177-3AD203B41FA5}">
                      <a16:colId xmlns:a16="http://schemas.microsoft.com/office/drawing/2014/main" val="199135006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เหตุผลการขอย้าย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อยู่ร่วมกับคู่สมรส/ดูแลบิดามารดา หรือบุตร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(๑๐ คะแนน)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ย้ายเพื่อดูแลบิดามารดาและบุตร ๒ คน และบุตรคนที่สองได้คลอดไปเมื่อไม่นานมานี้ ในวันที่ ๒๐ ตุลาคม ๒๕๖๔ ซึ่งตอนนี้ได้มีอายุเพียง ๓ เดือน และบิดามารดาชรามากแล้วและบุตรทั้ง ๒ คน อยู่ในความดูแลของบิดามารดา และข้าพเจ้าได้มาปฏิบัติหน้าที่ในกรุงเทพเป็นเวลานาน ซึ่งมีปัญหาในเรื่องมลพิษทางฝุ่นละออง และอยากนำความรู้ความสามารถที่ตนเองมีได้กับไปพัฒนาโรงเรียน ที่อยู่ในเขตบริเวณใกล้เคียงที่พักอาศัยคือ บ้านเลขที่ ๑๕๐/๒๓ ถ.ดงปอ ต.กาฬสินธุ์     อ.เมือง จ.กาฬสินธุ์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๑. สำเนาคำร้องขอย้าย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๒. สำเนาทะเบียนบ้านผู้ขอย้าย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๓. สำเนาทะเบียนบ้านคู่สมรส บิดา มารดา บุตร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๔. สำเนาทะเบียนสมรส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๕. ภาพระยะทางการเดินทางจากบ้าน (ตามทะเบียนบ้านผู้ขอย้าย) ถึงสถานศึกษาปัจจุบัน ด้วย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Google Maps</a:t>
                      </a: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๖. ภาพถ่าย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D427C4EC-7100-FD5B-1584-FD61229A6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88" y="5514401"/>
            <a:ext cx="1787669" cy="62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๖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ความอาวุโสตามหลักราชการ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12" name="ตาราง 10">
            <a:extLst>
              <a:ext uri="{FF2B5EF4-FFF2-40B4-BE49-F238E27FC236}">
                <a16:creationId xmlns:a16="http://schemas.microsoft.com/office/drawing/2014/main" id="{C1E4A0F5-26A2-A23E-A3FF-2A360BCCD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973822"/>
              </p:ext>
            </p:extLst>
          </p:nvPr>
        </p:nvGraphicFramePr>
        <p:xfrm>
          <a:off x="491188" y="6375264"/>
          <a:ext cx="5875624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1732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053892">
                  <a:extLst>
                    <a:ext uri="{9D8B030D-6E8A-4147-A177-3AD203B41FA5}">
                      <a16:colId xmlns:a16="http://schemas.microsoft.com/office/drawing/2014/main" val="199135006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kumimoji="0" lang="th-TH" alt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วิทยฐานะ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(๕) </a:t>
                      </a:r>
                      <a:r>
                        <a:rPr kumimoji="0" lang="th-TH" altLang="th-TH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ไม่มีวิทยฐานะ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(๒ คะแนน)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ดำรงตำแหน่ง ครู ขั้น ๒๓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๑๔๐  บาท (เมื่อ ๑ ตุลาคม ๒๕๖๔)          โรงเรียนบ้านหนองบอน (นัยนานนท์อนุสรณ์)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สังกัดสำนักงานเขตพื้นที่การศึกษาประถมศึกษากรุงเทพมหานคร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สำเนา ก.พ.๗/ก.ค.ศ.๑๖ </a:t>
                      </a:r>
                      <a:br>
                        <a:rPr lang="th-TH" sz="13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B4DC0E88-BC46-97BB-D8C5-613118BC2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846" y="6036710"/>
            <a:ext cx="10038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๖.๑ วิทยฐานะ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E2FBAFA1-2D64-3CD2-E4E8-E17EB7532D6A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95FFAF3A-CF45-4927-E5E1-4E91DABC22B1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CA22A040-80D5-B83A-B0AC-77458A628D38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31989328-02BB-571C-A9B0-63DBFE33596B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CFA29C5A-5ABB-E15A-F598-542F1A30BE5D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EFFD749F-4063-F424-C066-16B409F50187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722266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DACCB93D-C434-A821-A2C8-D10A503C6450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6A5D8145-0AC4-F95B-CF66-5F4DB2A682CB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225219D9-09FE-C76C-4709-26EEBC8CD75B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๒๐๗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56249819-DC87-2867-E8E9-B03D8B8A1544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F0DF8890-3CBA-2F27-093F-954E3FACFCFE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D64FB72C-2231-5DB5-E285-53C52F0DEAC4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707B04F-F3AF-06B4-1DAA-5158A02BDE30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AFC15F76-994C-32ED-DEEE-6E800F5CBF16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289655E1-7BC8-0BEB-0F66-6AB62F5E83C4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5406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5222322-355F-F210-271C-96A418334745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E02E5646-A5F6-CF41-617B-FEC94A44DB82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3262550A-95D6-5608-29DE-99E2DA92C499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๒๐๘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A15581C-62C2-279A-E4EB-0D30FEA9ECD1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B46096F5-8E5F-70D9-7343-09D14E0D553F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7D369925-D278-FB4F-2152-54D95006EED1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14475D1E-179E-E609-2F8A-98DBB0E61A0F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3BA6E94E-6DC9-92B4-1C5B-879F079F38A5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1AA6C5C9-4433-9805-77F4-203E0C3C1A7E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234926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510612E2-AA74-1E3D-CE5D-011BC9729009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05EBEE8F-167C-0EEB-BE4F-1068DD08B23E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D4D115CC-E84A-1E7F-C9F1-93BDBC8233A3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๒๐๙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6F6E670-EB05-858C-7B92-DDCB558B3F40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729C6780-AA51-9508-1E27-AD2928E10772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66C1D0A1-2AD9-828F-383E-BDED8CEB0D3A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7B20AA62-AB1C-4917-8B75-FAA969D1DB1C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6380389E-A6F5-F1BA-4BC6-DE8B7FB0CD6D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F0860336-A032-B374-3261-D9D2EDDC6BC0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3408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ECBCE59D-B5F2-8AC2-D902-C355E1F03E1D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66DEDC6B-AEC6-0ABA-1FC9-D3FFE31E6618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2A22E773-D55C-E6F3-D4E1-EB3ABD746874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๒๑๐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951C5DA4-0BAE-E18B-E957-DD17F6D8A64F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DCE86DC2-4A1A-E1F5-1A18-F19F57BF3A32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318C1EB6-C8BE-B293-AA0B-7F9FE253E516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8B1098A-7EF3-EC22-DC6E-46B85612286A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B0D5F812-DACB-331A-E321-75318FB734D6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8D254FE6-6059-388B-0C24-92CF81D3B9BE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585256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F343D3C-DEE7-262B-936A-625DFF37E01E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DDF9A7AF-48E8-F2F8-084D-3E5B01086923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CBB38B34-5240-5358-FA9E-4374768B420E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๒๑๑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2DF0B723-6F50-B37C-D8FA-DC2340A6FDC0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64DAD568-196E-77AE-D2AB-19D81B22C4C1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BF84273F-10CD-E9BE-632C-A05AC730811D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7AF82EC-6C33-BBCE-95F3-577E0B30A8E7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29696B6C-5074-F08D-DFDE-185750772582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93DAD536-9C9A-668C-95AA-45E5D91289F9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62980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E09E4B3-A899-4F2E-1C5B-0EFC92BE0AE3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5760743A-914F-3306-BC26-FB927DB77F93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442EC0C5-988D-F279-51A1-C1C162834778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๒๑๒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A9B4F159-88CF-AD00-2070-EBBD08EE1F45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B1549FF6-834E-E2A5-96A1-5A8570ED3E2A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21EA00E1-E888-955B-C60E-D3D4DFEE9CE4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F7E63116-DCF3-D4DB-F677-54BF2DB36776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8C5F8C01-917F-A0AE-63B5-930254C54605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5B64C168-9A5B-2FCF-1B55-9F8D271786CB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525487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13BE13A-D5E4-45C6-0446-C5CE912A9D59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0D1D0405-13F7-D9E5-8078-5719C073F889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FA91E37B-EE72-27B0-C72E-2F1D493BA872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๒๑๓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7D989429-EF76-66E4-82B6-704894582CAF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EDD4E8E9-E1AD-9994-4B1F-96B6AE54512D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2DA0C567-535E-A6E6-DEE1-0C1B8DBD921B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355C5BF3-6D39-E8F9-D4BC-ECC3792BA049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B7E5EA93-EC92-51C3-75C8-F71E76DEFE3F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1B9034B2-9E94-3EBC-9970-A429CA1EB136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157477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366635B2-E823-4293-8D73-8055555C1123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A0F49E3C-72C9-445B-D27C-8EC23AC7E4D7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71309365-4537-EDD1-E471-DB4436B40712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๒๑๔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907DEDC5-4013-7ABD-13C3-2B710F61FC5D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38BB0777-CF76-4214-4B59-5C3DE1C1F021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3611BE11-5FB8-12B3-E494-C5B6FB9DB288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CD5D28A8-BBCF-041D-D60B-BC213067C70D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8287F0CE-7498-C34E-FBE6-F3290975B087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A45ED0BF-C580-A8C3-9DD5-3967A671B94B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6655647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27B8EBBC-3789-73BD-40C7-265CD603E9B5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4FE18B54-F82F-D59C-E019-6816DAF305B9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400A19B7-EA7E-5EE5-7C58-BE4D0097320D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๒๑๕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44890BFC-887D-EA82-2FE8-76B984F8EDFA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C9CC6394-1897-AA25-BCF0-6B5913786729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7FAA33B2-733E-0617-3BFB-F3C8306070FB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9C9A24B3-BFB2-C98A-10B8-87B05E7A8C61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F5DE9D82-4402-C024-2DDB-E7205646BFCF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8EDCC5D7-DF24-E3A2-1440-54A97C95A883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583662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D663E6BB-8AFF-315B-73B8-23E74B6CA662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FF34679F-4160-B9E2-AAED-06EBFE209C60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B7C68EDE-5235-FEB9-A9EE-B1DCE679F3E7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๒๑๖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6E39A631-2A4F-E98C-F1FF-4B1A507DC361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91DA50F4-E7EE-69A9-FC10-D65452349F96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F13C8CC2-882B-D0C0-0D6B-306D87694A20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201F51B-921E-30C2-2725-BCAB84FC0F9B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0BEDBF7D-FFA9-5938-03B0-BD0CE29BB392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53BBEF50-203D-82E6-63D2-680BEE7B9EEE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562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68CE709A-21CA-9148-3C1C-A78ACC51F3C6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1B3E8EEF-2BC3-F47B-201F-6B23E23694EC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EFE1F493-7051-8949-F20A-A66DF10F69BA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๑๙</a:t>
              </a:r>
            </a:p>
          </p:txBody>
        </p:sp>
      </p:grpSp>
      <p:graphicFrame>
        <p:nvGraphicFramePr>
          <p:cNvPr id="5" name="ตาราง 10">
            <a:extLst>
              <a:ext uri="{FF2B5EF4-FFF2-40B4-BE49-F238E27FC236}">
                <a16:creationId xmlns:a16="http://schemas.microsoft.com/office/drawing/2014/main" id="{4AD4495F-23EF-940F-3BE7-4C0E17C1A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118952"/>
              </p:ext>
            </p:extLst>
          </p:nvPr>
        </p:nvGraphicFramePr>
        <p:xfrm>
          <a:off x="491188" y="1763504"/>
          <a:ext cx="5875624" cy="335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1732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053892">
                  <a:extLst>
                    <a:ext uri="{9D8B030D-6E8A-4147-A177-3AD203B41FA5}">
                      <a16:colId xmlns:a16="http://schemas.microsoft.com/office/drawing/2014/main" val="199135006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อายุราชการ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(๒) อายุราชการตั้งแต่ ๑ - ๑๙ ปี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(๓ คะแนน)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๑. ตำแหน่ง ครู 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คศ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.๑ โรงเรียนบ้านหนองบอน (นัยนานนท์อนุสรณ์)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สำนักงานเขตพื้นที่การศึกษาประถมศึกษากรุงเทพมหานคร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เมื่อ วันที่ ๒๗ เมษายน ๒๕๖๑ – ๗ มกราคม ๒๕๖๕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ระยะเวลา ๔ ปี  ๘  เดือน ๑๗ วัน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๒. ตำแหน่ง ครูผู้ช่วย โรงเรียนบ้านหนองบอน (นัยนานนท์อนุสรณ์)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สำนักงานเขตพื้นที่การศึกษาประถมศึกษากรุงเทพมหานคร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บรรจุ วันที่ ๒๗ เมษายน ๒๕๕๙ – ๒๗ เมษายน ๒๕๖๑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algn="thaiDist"/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ระยะเวลา ๒ ปี  ๐  เดือน ๐ วัน</a:t>
                      </a:r>
                    </a:p>
                    <a:p>
                      <a:pPr algn="thaiDist"/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รวมระยะเวลาที่ดำรงตำแหน่งหรือปฏิบัติหน้าที่ในสถาน        ศึกษา ๖ ปี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(นับถึงวันสุดท้ายที่กำหนดให้ยื่นคำร้องขอย้าย เศษ ๖ เดือน นับเป็น ๑ ปี)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สำเนา ก.พ.๗/ก.ค.ศ.๑๖ </a:t>
                      </a:r>
                      <a:br>
                        <a:rPr lang="th-TH" sz="135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040808BE-E640-2389-C670-D782909FC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846" y="1424950"/>
            <a:ext cx="11176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๖.๒ อายุราชการ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59993C3-3474-1F53-6709-89F9B0E0C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188" y="5236612"/>
            <a:ext cx="3456395" cy="62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๗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ความเห็นของคณะกรรมการสถานศึกษาขั้นพื้นฐานที่รับย้าย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10" name="ตาราง 10">
            <a:extLst>
              <a:ext uri="{FF2B5EF4-FFF2-40B4-BE49-F238E27FC236}">
                <a16:creationId xmlns:a16="http://schemas.microsoft.com/office/drawing/2014/main" id="{9DBC6F96-4EFF-F27D-AC9A-522738CB0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462823"/>
              </p:ext>
            </p:extLst>
          </p:nvPr>
        </p:nvGraphicFramePr>
        <p:xfrm>
          <a:off x="491188" y="5858330"/>
          <a:ext cx="5875624" cy="859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6812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048812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ความเห็นของคณะกรรมการสถานศึกษาขั้นพื้นฐานที่รับย้าย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เห็นควรรับย้าย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(๒) ไม่เห็นควรรับย้าย</a:t>
                      </a:r>
                      <a:r>
                        <a:rPr lang="th-TH" sz="16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รายงานการประชุมคณะกรรมการสถานศึกษาขั้นพื้นฐานที่รับย้าย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634632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D0B586ED-378C-36BF-DFB0-B9F85DD52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62" y="6961293"/>
            <a:ext cx="2634054" cy="37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ขอรับรองว่าข้อมูลข้างต้นทั้งหมดเป็นความจริง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7B0D0E7-8921-B86C-79A2-FC47EDB6E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62" y="7580207"/>
            <a:ext cx="2435282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ลงชื่อ..........................................................</a:t>
            </a:r>
            <a:b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 (นาง</a:t>
            </a:r>
            <a:r>
              <a:rPr lang="th-TH" sz="16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ชญัญ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ณิณ</a:t>
            </a:r>
            <a:r>
              <a:rPr lang="th-TH" sz="16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ณ</a:t>
            </a: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์ ชยางกูร ณ อยุธยา)</a:t>
            </a:r>
            <a:b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             ตำแหน่ง ครู</a:t>
            </a:r>
            <a:endParaRPr lang="en-US" sz="16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3737C4F-6BD7-CCDC-71A5-0438FEFB3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530" y="7552598"/>
            <a:ext cx="2435282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ลงชื่อ..........................................................</a:t>
            </a:r>
            <a:br>
              <a:rPr lang="th-TH" sz="16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 (                                       )</a:t>
            </a:r>
            <a:b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6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ตำแหน่ง ผู้อำนวยการโรงเรียน</a:t>
            </a:r>
            <a:endParaRPr lang="en-US" sz="16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3B81245B-731D-1F38-4D49-8D540417F831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95CAE825-82B1-0ABC-29CF-3BF209013ACA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C444DB0F-250B-F2F9-1F7A-22CDC2F2B5C2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B814C401-1F21-00F0-DA7E-B0899DF92FB4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A0656709-FE0B-F723-9915-1D7396384B76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3A2D8767-1F4D-44FE-8FE2-F69DA667F317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7849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E75BFED6-9F94-63E3-84BE-D3066932C167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7B807332-6527-E42E-8677-5F6032FBF53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D6B893D6-ECCD-AEB0-8A1A-B74C584989D8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๒๑๗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37AD48CA-3732-23AC-AE3B-B3AC0A8BD2B3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EA4E03ED-D532-42C3-F731-65F56C55D40A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32450546-6C89-F119-3BBD-B38111E32E43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2D00E8E3-5B61-0A22-4276-443FD570BAF7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36EE6E72-211A-2E49-2288-0C7D075574D1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A8B10C73-E21E-FF78-7832-33FBFAB1A847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897644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070855F-A5C5-43CB-1EA8-24E46435BA61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C45534BD-3074-7FFD-0467-C9630C8EDD01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820C7501-5AAA-1DD5-3DC9-618C9A7452DD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๒๑๘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5F7655A8-714E-CB18-70EC-DF7FB3D418AB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AE162A2E-E5FF-67DA-CA9D-2250980E2332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ED506C61-F410-A2F5-3826-4BB576CDE619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3649C434-2D93-DCAE-A342-B3ACBDFA6354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22C91E45-BA9C-943E-CCD7-4AF539A4DED0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A0FB002D-74A5-3057-1C37-AB9003E885D5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54513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D034A7C8-C9C5-38FA-A447-5DD865D19AB3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3C9ACA4D-1806-6351-AE8E-288297E0847C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4BCCD51F-F945-429D-45DC-2F03D0CB8C41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๒๑๙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30BEDFE8-4792-9F21-EFCE-2C6CB9B6F368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12C211F7-115C-A890-3023-9B48DF86E10C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888DC9A5-4DC4-D9A9-AEA4-00A02AD099D5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3A9FDCC2-EF16-52FD-FDEB-F1142A76D700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CBF97B6-C47A-116A-89B4-AB8F67937A03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78434EE5-9BCC-7A3F-0489-741C8095C73B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175069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3E98869-165B-99D3-EB55-EA9C949FE629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86A7DB46-625B-5494-C751-B455045B374C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68398FCB-7C23-BA26-6F2D-1E990C8FE15F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๒๒๐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480359F3-0C75-C3CA-2F5B-FB1520CD7C87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297A1BC3-5EBC-B03B-866B-FF7A9E91580F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D5D0CCF2-35B9-CB82-C0F3-1699890FCED0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6BAECF1F-B4C7-22E4-437B-D7BB208F0AC6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82983B3A-24CE-1454-2731-AAD7DD38538E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3B7314E3-7490-281A-0200-ABA13E80366C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787745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3907E16-B08A-EA36-8C92-611323F782DF}"/>
              </a:ext>
            </a:extLst>
          </p:cNvPr>
          <p:cNvGrpSpPr/>
          <p:nvPr/>
        </p:nvGrpSpPr>
        <p:grpSpPr>
          <a:xfrm>
            <a:off x="5923280" y="9154160"/>
            <a:ext cx="762000" cy="518160"/>
            <a:chOff x="5923280" y="9154160"/>
            <a:chExt cx="762000" cy="518160"/>
          </a:xfrm>
        </p:grpSpPr>
        <p:sp>
          <p:nvSpPr>
            <p:cNvPr id="3" name="วงรี 2">
              <a:extLst>
                <a:ext uri="{FF2B5EF4-FFF2-40B4-BE49-F238E27FC236}">
                  <a16:creationId xmlns:a16="http://schemas.microsoft.com/office/drawing/2014/main" id="{87310FEC-6871-908E-DAF2-DBAF653ADAA9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D50654A6-A1E4-2AF6-1344-9AC1E0A90866}"/>
                </a:ext>
              </a:extLst>
            </p:cNvPr>
            <p:cNvSpPr txBox="1"/>
            <p:nvPr/>
          </p:nvSpPr>
          <p:spPr>
            <a:xfrm>
              <a:off x="5923280" y="922857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๒๒๑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E31C79C1-66BC-4C47-CB0B-FD140006FB6F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933EE2DC-7B6C-3902-F453-04526302CAC1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1A94F155-6C8E-F1A8-4DE5-3458447479ED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889F20BD-4D88-8BB0-69DE-755323A1743F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EA35DB32-4B95-F09F-E247-A679C37D9356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C56C2583-EDAC-705C-611D-C39B423F33C8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053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85E040D2-DE7A-EBDD-432B-070C6527DA62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C5F976CD-E495-3C12-7D79-504A734DFB92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6F70E3A5-836F-4791-358F-0F3FB355036E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๒๐</a:t>
              </a:r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0FDB62A7-D23E-100E-FFC2-2571C8F6E5B8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8408D990-A84E-D4B2-01EB-E66C78D3012B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6CDB90AB-3778-AFBA-B0FA-DB9FA88663FA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363FE71D-8DE5-B448-BC5A-36CBD4477541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C1D1CE47-9AC7-99A0-4361-9BF900094FCE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B412A48D-5152-737B-CD0E-7FE2145ED430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8950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A26F0AE-B4DD-22B7-6403-83E846A54333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23AD0B7C-6866-518D-7C02-2DE4510FBA52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DE31853F-660B-5AF2-521B-889D749424B7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0466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5118FA3-66F3-9623-74DA-55F7264A568D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8" name="วงรี 7">
              <a:extLst>
                <a:ext uri="{FF2B5EF4-FFF2-40B4-BE49-F238E27FC236}">
                  <a16:creationId xmlns:a16="http://schemas.microsoft.com/office/drawing/2014/main" id="{549BABE5-27FB-7238-C48C-C40B7DBDA94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14983B5C-10C9-7C31-6D0E-9FFC24082586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746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7D011F77-8B5D-7BCD-FF09-03A35B1D5CD9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B514A768-8ECF-5E7F-E8A9-31435457A5D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92304B8F-B79D-DB12-0923-8165FA601F6D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7181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FE0B9164-C124-EA2E-13AB-EF74C7633340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045DF26C-AFD4-0775-1B6C-59BCCD88955D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B65126F9-2923-5D0A-D14F-BA43F786A615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056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C7F1FE37-0FC1-DF91-F624-AAADF4288A35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5BF07689-D272-A6B2-ADC8-7419EA8AAEB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7D4C9A3D-F6B4-D5E6-5CB9-4B6003F0FCF8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262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5C975505-B4A0-6CC1-4F08-BEB76DDF5512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186FAFB5-6080-9ABE-6FAF-0BD73ED8499F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3520E18A-5D41-01A8-340C-B468D8EAC18F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057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2C77AB2B-846B-C917-CF26-34F2E394D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789441"/>
              </p:ext>
            </p:extLst>
          </p:nvPr>
        </p:nvGraphicFramePr>
        <p:xfrm>
          <a:off x="701040" y="1571189"/>
          <a:ext cx="5760720" cy="736092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35315">
                  <a:extLst>
                    <a:ext uri="{9D8B030D-6E8A-4147-A177-3AD203B41FA5}">
                      <a16:colId xmlns:a16="http://schemas.microsoft.com/office/drawing/2014/main" val="2441435378"/>
                    </a:ext>
                  </a:extLst>
                </a:gridCol>
                <a:gridCol w="4725372">
                  <a:extLst>
                    <a:ext uri="{9D8B030D-6E8A-4147-A177-3AD203B41FA5}">
                      <a16:colId xmlns:a16="http://schemas.microsoft.com/office/drawing/2014/main" val="3376336744"/>
                    </a:ext>
                  </a:extLst>
                </a:gridCol>
                <a:gridCol w="500033">
                  <a:extLst>
                    <a:ext uri="{9D8B030D-6E8A-4147-A177-3AD203B41FA5}">
                      <a16:colId xmlns:a16="http://schemas.microsoft.com/office/drawing/2014/main" val="2241960144"/>
                    </a:ext>
                  </a:extLst>
                </a:gridCol>
              </a:tblGrid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หน้า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415821377"/>
                  </a:ext>
                </a:extLst>
              </a:tr>
              <a:tr h="209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คำนำ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1089574977"/>
                  </a:ext>
                </a:extLst>
              </a:tr>
              <a:tr h="209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สารบัญ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157572311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ส่วนที่ ๑ ประวัติส่วนตัวผู้ขอย้าย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3843327205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ส่วนที่ ๒ รายละเอียดตัวชี้วัดในการประเมินตามองค์ประกอบ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๑๒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2996959275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องค์ประกอบที่ ๑ ความรู้ ความสามารถ ประสบการณ์ หรือวิชาเอกตามความจำเป็นของสถานศึกษา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๑๒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1166626298"/>
                  </a:ext>
                </a:extLst>
              </a:tr>
              <a:tr h="209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๑.๑ ความรู้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๑๒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1937858263"/>
                  </a:ext>
                </a:extLst>
              </a:tr>
              <a:tr h="209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๑.๒ การได้รับมอบหมายงาน/โครงการ/กิจกรรมในสถานศึกษา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๑๒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146242522"/>
                  </a:ext>
                </a:extLst>
              </a:tr>
              <a:tr h="209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๑.๓ ประสบการณ์สอน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๑๖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3675612315"/>
                  </a:ext>
                </a:extLst>
              </a:tr>
              <a:tr h="209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๑.๔ วิชาเอก ตามความจำเป็นของสถานศึกษา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๑๖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283962110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องค์ประกอบที่ ๒ ลำดับสถานศึกษาที่ผู้ขอย้ายมีความประสงค์จะย้ายไปปฏิบัติงาน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๑๖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2577002464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องค์ประกอบที่ ๓ ระยะเวลาที่ดำรงตำแหน่งหรือปฏิบัติหน้าที่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๑๗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2872512785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องค์ประกอบที่ ๔ สภาพความยากลำบากในการปฏิบัติงานในสถานศึกษาปัจจุบัน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๑๗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4053756814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องค์ประกอบที่ ๕ เหตุผลขอย้าย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๑๘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1480420961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องค์ประกอบที่ ๖ ความอาวุโสตามหลักราชการ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๑๘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706285657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องค์ประกอบที่ ๗ ความเห็นของคระกรรมการสถานศึกษาที่รับย้าย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๑๙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601411101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ภาคผนวก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	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๒๐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3758656932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เอกสารส่วนตัว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๒๐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1375804788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เอกสารตามองค์ประกอบที่ ๑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๓๒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674734915"/>
                  </a:ext>
                </a:extLst>
              </a:tr>
              <a:tr h="209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๑.๑ ความรู้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๓๒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2933598668"/>
                  </a:ext>
                </a:extLst>
              </a:tr>
              <a:tr h="209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๑.๒ การได้รับมอบหมายงาน/โครงการ/กิจกรรมในสถานศึกษา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๔๖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1719002554"/>
                  </a:ext>
                </a:extLst>
              </a:tr>
              <a:tr h="209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๑.๓ ประสบการณ์สอน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๑๒๘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373948672"/>
                  </a:ext>
                </a:extLst>
              </a:tr>
              <a:tr h="209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๑.๔ วิชาเอก ตามความจำเป็นของสถานศึกษา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๑๓๔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1037040566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เอกสารตามองค์ประกอบที่ ๒	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๑๔๓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232025832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เอกสารตามองค์ประกอบที่ ๓	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๑๔๖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1294928653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เอกสารตามองค์ประกอบที่ ๔	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๑๕๒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2989479246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เอกสารตามองค์ประกอบที่ ๕	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๑๕๓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144587811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เอกสารตามองค์ประกอบที่ ๖	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๑๖๙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2265347310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เอกสารตามองค์ประกอบที่ ๗	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๑๘๑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4144865698"/>
                  </a:ext>
                </a:extLst>
              </a:tr>
              <a:tr h="20949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ผลการปฏิบัติงาน/รางวัลที่เกิดขึ้นกับตนเองและผู้เรียน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๑๘๘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236" marR="51236" marT="0" marB="0" anchor="ctr"/>
                </a:tc>
                <a:extLst>
                  <a:ext uri="{0D108BD9-81ED-4DB2-BD59-A6C34878D82A}">
                    <a16:rowId xmlns:a16="http://schemas.microsoft.com/office/drawing/2014/main" val="31715323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2A587F0-2728-62C4-6753-ABFF003C6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0196" y="1386523"/>
            <a:ext cx="6607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สารบัญ</a:t>
            </a:r>
            <a:endParaRPr kumimoji="0" lang="th-TH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215526B-78CB-15A8-1195-4DAB5F505EC0}"/>
              </a:ext>
            </a:extLst>
          </p:cNvPr>
          <p:cNvSpPr txBox="1"/>
          <p:nvPr/>
        </p:nvSpPr>
        <p:spPr>
          <a:xfrm>
            <a:off x="6078220" y="9248438"/>
            <a:ext cx="48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</a:t>
            </a:r>
          </a:p>
        </p:txBody>
      </p: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55672172-8180-6B86-CF41-B89A282920D7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F9FD6E5F-E92C-27C5-2761-AE1870C618CD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7E6856D8-1871-F3F0-80F1-97E65858AF95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46098721-9F20-B503-B676-62F08DEA3719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86EA4025-9A4D-50A7-0A0B-7B07BB1A3B31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86318FD1-2410-8273-CFEE-8DC23B7A7DE0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6985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577E379-1FE2-D35B-6A5D-02EF50264FF1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BB5A6189-1757-7732-BC63-B11BD9505DE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1F02DB2F-B235-F14D-5BBD-82AC5E1DA8EA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7447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9C61819D-147D-CAFC-E0B7-B10B9B847711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771FABE2-E11F-5B86-DDC2-58EE128A1455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4F3D2227-E9C5-E785-C2AA-EDAA1AA7AEB6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287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8E9B12DE-5F64-C9CB-00B6-7A30393CFDB4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667F4E0-EB64-451F-A4BA-C3BA113EBE4F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E611B3E8-AC4B-49AA-E662-89F02459CD76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301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484B0B8F-8E76-466F-78A4-23135CEBB7B9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DA20EEAC-8F60-F53D-1757-3688E958AA13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4B1F3C42-452B-D073-CDA8-5632BEB8CFAA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9777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9BE5A35B-1E32-1E09-B6EB-025F408A3D19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3C132641-EA4E-1B37-8BE1-61DEA04002BE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C95080EF-3A9F-FBE4-38D3-32F1BDDE176D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๓๑</a:t>
              </a:r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FBBDCAF-C606-BF5D-1214-2FCD1FF8BC76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A832CD85-1D29-B9F6-CD85-DAF38445CB13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FC22933D-6E5D-FC28-8C2E-E6C666EB3109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4DF2382B-602B-7751-0E3E-B2C63D267009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6BC9E2E6-2A6C-3B26-5D04-CEBBE29CBAB6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4D30B67D-52EA-F78A-B6D2-28DE5EBE4254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0033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96B9CDFA-2479-21D1-0448-C36BD30AA5B4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C099EDC1-1AD5-AB4A-3C79-0C9E56ACC4B0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420511B4-6575-6344-9861-554D6081B8E7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๓๒</a:t>
              </a:r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8E0A7F06-C1B7-CD40-FD81-6CD15A1B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723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๑ 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5B482BF-C187-E8B6-0DD9-0859953F2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2198513"/>
            <a:ext cx="8354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๑.๑ ความรู้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8" name="ตาราง 10">
            <a:extLst>
              <a:ext uri="{FF2B5EF4-FFF2-40B4-BE49-F238E27FC236}">
                <a16:creationId xmlns:a16="http://schemas.microsoft.com/office/drawing/2014/main" id="{C9DAA36C-6424-DFA3-5A59-5208C1CEAB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079432"/>
              </p:ext>
            </p:extLst>
          </p:nvPr>
        </p:nvGraphicFramePr>
        <p:xfrm>
          <a:off x="711370" y="2537067"/>
          <a:ext cx="5875624" cy="1645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วุฒิการศึกษา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(๓) </a:t>
                      </a:r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ระดับปริญญาตรี (๖ คะแนน)</a:t>
                      </a:r>
                      <a:endParaRPr lang="th-TH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วุฒิการศึกษา การศึกษาบัณฑิต (กศ.บ.) (เกียรตินิยมอันดับ ๒)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วิชาเอก  การประถมศึกษา  มหาวิทยาลัยศรีนครินทรวิโรฒ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สำเร็จการศึกษา วันที่ ๒๗ กุมภาพันธ์ พ.ศ. ๒๕๕๘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เกรดเฉลี่ย ๓.๔๙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๑. สำเนา ก.พ.๗/ก.ค.ศ.๑๖ 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๒. สำเนาปริญญาบัตรและใบแสดงผลการเรียน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C0C8C9A5-C920-5878-C42E-78CB762DF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623334"/>
            <a:ext cx="28392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ความรู้ ความสามารถ ประสบการณ์หรือวิชาเอก</a:t>
            </a:r>
            <a:b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ตามความจำเป็นของสถานศึกษา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E6F52EB9-3DC2-3909-1565-883EDF68E325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744E9DBB-00C7-5113-518F-D48F7B9A452D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8359A90F-719E-963B-3084-BEA1A8EAC875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53AB25A9-4229-D79F-0428-9582F7FDDEBF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C1DDC953-8F57-EB11-1562-E1EEDCC2EDE9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26DC0156-7F02-7FD2-B1A5-A8021E6B684C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85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C6A89E95-A3BE-434F-DFFF-98F695E9C8D8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9A2AB082-D2BD-43F9-F4CB-A404C1D20DFD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43C6D964-A7D4-A5A3-52EA-6A7D3B1DBEE3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907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2C58EF9C-A941-A4DD-B9C0-439423A2A4C6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E6D3A7A4-E4A6-A015-4714-E5A9AFB45DC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77A0B7EF-BF24-1976-BE85-DDAF3314571A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558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0C547CB-1959-5A2B-8FE7-996A266F7430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8065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0C547CB-1959-5A2B-8FE7-996A266F7430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27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00A32A74-C21F-158C-747B-B67B54D0E527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2" name="วงรี 1">
              <a:extLst>
                <a:ext uri="{FF2B5EF4-FFF2-40B4-BE49-F238E27FC236}">
                  <a16:creationId xmlns:a16="http://schemas.microsoft.com/office/drawing/2014/main" id="{126B15C6-AE76-65EF-9B24-3277FD68C07B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CC2EE574-D264-C5FE-8778-B2E3B5D813B1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๑</a:t>
              </a:r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24D73FF2-4A96-5070-ABD7-D280546ADF58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CFFCBC38-BC32-CF55-D75D-FAA7A022DA50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995943B8-F6E9-D683-594C-C9C6C45ED3D4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CF188DDF-2439-8EF3-C69B-EBE64445CFF2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1FE3FB66-788E-1792-66AF-94060F658FC9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CF1BFF98-57FC-B73D-657A-DA5F742A38C3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54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0C547CB-1959-5A2B-8FE7-996A266F7430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49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0C547CB-1959-5A2B-8FE7-996A266F7430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20597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0C547CB-1959-5A2B-8FE7-996A266F7430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818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0C547CB-1959-5A2B-8FE7-996A266F7430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๔๐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3236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0C547CB-1959-5A2B-8FE7-996A266F7430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๔๑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792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0C547CB-1959-5A2B-8FE7-996A266F7430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๔๒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860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0C547CB-1959-5A2B-8FE7-996A266F7430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๔๓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678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0C547CB-1959-5A2B-8FE7-996A266F7430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๔๔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3166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0C547CB-1959-5A2B-8FE7-996A266F7430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6060440" y="9228574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๔๕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0447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C35AFA3-238F-8C97-EF52-69797A060D99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6" name="วงรี 5">
              <a:extLst>
                <a:ext uri="{FF2B5EF4-FFF2-40B4-BE49-F238E27FC236}">
                  <a16:creationId xmlns:a16="http://schemas.microsoft.com/office/drawing/2014/main" id="{39A0942E-1AE0-C7D1-68E3-0158DBFBD1F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F8F0BABF-CB85-A160-6CED-638C88ABCA05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๔๖</a:t>
              </a:r>
            </a:p>
          </p:txBody>
        </p:sp>
      </p:grpSp>
      <p:sp>
        <p:nvSpPr>
          <p:cNvPr id="9" name="Rectangle 1">
            <a:extLst>
              <a:ext uri="{FF2B5EF4-FFF2-40B4-BE49-F238E27FC236}">
                <a16:creationId xmlns:a16="http://schemas.microsoft.com/office/drawing/2014/main" id="{F98A34FF-80B8-88DF-8C94-C10B06E7D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845" y="2199676"/>
            <a:ext cx="12202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 ความสามารถ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509AC36B-5F75-E4AD-FC6F-EC7E9D903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948" y="2439673"/>
            <a:ext cx="41264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๑.๒.๑ </a:t>
            </a:r>
            <a:r>
              <a:rPr lang="th-TH" sz="18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การได้รับมอบหมายงาน/โครงการ/กิจกรรมในสถานศึกษา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1" name="ตาราง 10">
            <a:extLst>
              <a:ext uri="{FF2B5EF4-FFF2-40B4-BE49-F238E27FC236}">
                <a16:creationId xmlns:a16="http://schemas.microsoft.com/office/drawing/2014/main" id="{E8D0FF42-5092-D8AB-17ED-D74A40416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669220"/>
              </p:ext>
            </p:extLst>
          </p:nvPr>
        </p:nvGraphicFramePr>
        <p:xfrm>
          <a:off x="687736" y="2817592"/>
          <a:ext cx="5875624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2793">
                  <a:extLst>
                    <a:ext uri="{9D8B030D-6E8A-4147-A177-3AD203B41FA5}">
                      <a16:colId xmlns:a16="http://schemas.microsoft.com/office/drawing/2014/main" val="2506423358"/>
                    </a:ext>
                  </a:extLst>
                </a:gridCol>
                <a:gridCol w="2222831">
                  <a:extLst>
                    <a:ext uri="{9D8B030D-6E8A-4147-A177-3AD203B41FA5}">
                      <a16:colId xmlns:a16="http://schemas.microsoft.com/office/drawing/2014/main" val="233678266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งาน/โครงการ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กิจกรรม</a:t>
                      </a:r>
                      <a:endParaRPr lang="th-TH" sz="16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เอกสารประกอบการพิจารณา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736001"/>
                  </a:ext>
                </a:extLst>
              </a:tr>
              <a:tr h="324000">
                <a:tc gridSpan="2">
                  <a:txBody>
                    <a:bodyPr/>
                    <a:lstStyle/>
                    <a:p>
                      <a:r>
                        <a:rPr lang="th-TH" sz="1600" b="1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(๑) รับผิดชอบ ๕ งาน/โครงการ/กิจกรรมในสถานศึกษา</a:t>
                      </a:r>
                      <a:r>
                        <a:rPr lang="th-TH" sz="1600" kern="1200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(๕ คะแนน)</a:t>
                      </a:r>
                      <a:endParaRPr lang="th-TH" sz="16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07489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๑.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หัวหน้างานบริหารวิชาการ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คำสั่งโรงเรียนบ้านหนองบอน          (นัยนานนท์อนุสรณ์) ที่ ๑๒๒/๒๕๖๒ ลงวันที่ ๑๔ มิถุนายน ๒๕๖๒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07197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๒.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หัวหน้างานวัดและประเมินผล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คำสั่งโรงเรียนบ้านหนองบอน          (นัยนานนท์อนุสรณ์) ที่ ๑๒๒/๒๕๖๒ ลงวันที่ ๑๔ มิถุนายน ๒๕๖๒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6702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๓.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โครงการโรงเรียนคุณธรรม 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สพฐ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คำสั่งโรงเรียนบ้านหนองบอน          (นัยนานนท์อนุสรณ์) ที่ ๑๒๒/๒๕๖๒ ลงวันที่ ๑๔ มิถุนายน ๒๕๖๒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6617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๔.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โครงการยกระดับผลสัมฤทธิ์ทางการเรียน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คำสั่งโรงเรียนบ้านหนองบอน          (นัยนานนท์อนุสรณ์) ที่ ๑๒๒/๒๕๖๒ ลงวันที่ ๑๔ มิถุนายน ๒๕๖๒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05048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๕. 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โครงการเสริมศักยภาพกิจกรรมการแข่งขันงาน</a:t>
                      </a:r>
                      <a:r>
                        <a:rPr lang="th-TH" sz="16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ศิลป</a:t>
                      </a: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หัตถกรรมนักเรียน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คำสั่งโรงเรียนบ้านหนองบอน          (นัยนานนท์อนุสรณ์) ที่ ๑๒๒/๒๕๖๒ ลงวันที่ ๑๔ มิถุนายน ๒๕๖๒ 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solidFill>
                      <a:srgbClr val="FAD1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594364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8A4910D5-5F6A-68BD-2E38-2CB14FDCF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204033"/>
            <a:ext cx="2723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องค์ประกอบ</a:t>
            </a:r>
            <a:r>
              <a:rPr kumimoji="0" lang="en-US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/</a:t>
            </a:r>
            <a:r>
              <a:rPr kumimoji="0" lang="th-TH" altLang="th-TH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ตัวชี้วัดที่ ๑ </a:t>
            </a:r>
            <a:endParaRPr kumimoji="0" lang="en-US" altLang="th-TH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DDAA898B-96B9-C772-6898-ED14016ED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43" y="1623334"/>
            <a:ext cx="28392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ความรู้ ความสามารถ ประสบการณ์หรือวิชาเอก</a:t>
            </a:r>
            <a:b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ตามความจำเป็นของสถานศึกษา</a:t>
            </a:r>
            <a:endParaRPr kumimoji="0" lang="en-US" altLang="th-TH" sz="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94AADD36-9163-87DA-6B5B-B626842EBCE7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5" name="กล่องข้อความ 14">
              <a:extLst>
                <a:ext uri="{FF2B5EF4-FFF2-40B4-BE49-F238E27FC236}">
                  <a16:creationId xmlns:a16="http://schemas.microsoft.com/office/drawing/2014/main" id="{3B8D9D05-9F61-5108-CBCE-F77E56233E61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6" name="กล่องข้อความ 15">
              <a:extLst>
                <a:ext uri="{FF2B5EF4-FFF2-40B4-BE49-F238E27FC236}">
                  <a16:creationId xmlns:a16="http://schemas.microsoft.com/office/drawing/2014/main" id="{CEFFD4CC-7FC1-4241-AE5A-A9CBA6CD32E5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7" name="กลุ่ม 16">
            <a:extLst>
              <a:ext uri="{FF2B5EF4-FFF2-40B4-BE49-F238E27FC236}">
                <a16:creationId xmlns:a16="http://schemas.microsoft.com/office/drawing/2014/main" id="{86F88414-964D-41A4-763E-A8186778F7A4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8" name="กล่องข้อความ 17">
              <a:extLst>
                <a:ext uri="{FF2B5EF4-FFF2-40B4-BE49-F238E27FC236}">
                  <a16:creationId xmlns:a16="http://schemas.microsoft.com/office/drawing/2014/main" id="{7458EA42-2614-6371-840E-F318247A2D01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9" name="กล่องข้อความ 18">
              <a:extLst>
                <a:ext uri="{FF2B5EF4-FFF2-40B4-BE49-F238E27FC236}">
                  <a16:creationId xmlns:a16="http://schemas.microsoft.com/office/drawing/2014/main" id="{4D00032B-C023-94DE-4E54-530DB08FF770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512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EE74005E-B095-51ED-9393-495EA7BDEA35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5" name="วงรี 4">
              <a:extLst>
                <a:ext uri="{FF2B5EF4-FFF2-40B4-BE49-F238E27FC236}">
                  <a16:creationId xmlns:a16="http://schemas.microsoft.com/office/drawing/2014/main" id="{FEFBFE3E-3761-7BF7-91A8-ECD13AC95435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กล่องข้อความ 5">
              <a:extLst>
                <a:ext uri="{FF2B5EF4-FFF2-40B4-BE49-F238E27FC236}">
                  <a16:creationId xmlns:a16="http://schemas.microsoft.com/office/drawing/2014/main" id="{4FBF0942-0788-2940-5DDA-7E84C31A28CF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๒</a:t>
              </a:r>
            </a:p>
          </p:txBody>
        </p:sp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9ABEEBA1-B836-17D1-E95E-F142256FC520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E5D39B77-0682-13A4-2648-F5A6644C412A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6F45F487-C9FB-C71C-7D88-2B8EB1A18EB6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17B4FA45-49DA-E418-51D1-58991BC1F3F8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85B14FEF-5ADF-77D6-FF77-DDFE0582F2A2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2" name="กล่องข้อความ 11">
              <a:extLst>
                <a:ext uri="{FF2B5EF4-FFF2-40B4-BE49-F238E27FC236}">
                  <a16:creationId xmlns:a16="http://schemas.microsoft.com/office/drawing/2014/main" id="{00E5E7D6-E937-9130-CD4C-7C3EBAC4A442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5320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๔๗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6340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๔๘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4588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๔๙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64437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3680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71463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18713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98332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5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52167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085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D3B02E7A-15B7-D0A6-FCB3-97B6CF67914F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7CC58D78-C7C0-6CAF-6052-5DA68F2857B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4E06DE18-768A-2CA7-5CEB-2DD029E09EBD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๓</a:t>
              </a:r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ADE16962-F037-7C8E-095D-91EAE3AB7C65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90B450BB-7EC4-1202-EBB8-DF2510557EDD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EFA32945-83D3-A412-FFCE-AF92AF5447F8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C1CBE0CF-8F0E-977C-415C-33FD4CDF2D1D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7CE47514-EA96-8875-56D5-B943C58CEE93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844CF22E-DE6E-20FA-F1C5-C8D13DD0E223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0605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0773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813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65537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๖๐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61112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๖๑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35686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๖๒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54389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๖๓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8628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๖๔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8443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๖๕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1724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2742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F7D9CE3C-C391-10BD-76D3-02EFA1F6A926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98DB137A-DD4B-D7BD-550C-B8DB31A5D15C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47F7D9F4-D340-0D86-C831-30B4FD371804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๔</a:t>
              </a:r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5B16A4D-19E1-51AD-650E-C894A046C579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44C1E1D3-B38C-9801-A2BB-7A8A942F81F3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2FC72C9A-EB8D-1C39-E323-1EF0FE48DE8E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4F129E2F-E0F0-E055-21A2-185D66645718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B87663BF-5CB8-8F5A-271D-E52DF9685EF6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4913B755-AFEB-047D-46BD-92D2E3D38254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24675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๖๗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1485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๖๘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7294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๖๙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95703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๗๐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07217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๗๑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23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๗๒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07392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๗๓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8638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๗๔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5477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๗๕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97026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๗๖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1064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B2EEFD18-B778-7E3C-4097-74AEB59BEF26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7" name="วงรี 6">
              <a:extLst>
                <a:ext uri="{FF2B5EF4-FFF2-40B4-BE49-F238E27FC236}">
                  <a16:creationId xmlns:a16="http://schemas.microsoft.com/office/drawing/2014/main" id="{B518188A-7564-4BD7-9673-1A0A4AEEAC44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1C0452CB-D58E-F262-6E9D-F04835667CD0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๕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6185804B-63BA-B87F-C701-B550C23A8FF9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100B83C3-3254-B000-383B-B875899ECC82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18FD17FA-6CF7-2DCA-734C-C95D03BE9DFC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C37AA6BB-BB33-8283-009B-3F79B149F35F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099867DF-4559-1410-A93E-685694A376FE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4" name="กล่องข้อความ 13">
              <a:extLst>
                <a:ext uri="{FF2B5EF4-FFF2-40B4-BE49-F238E27FC236}">
                  <a16:creationId xmlns:a16="http://schemas.microsoft.com/office/drawing/2014/main" id="{9F50F4CB-15F2-871F-10C3-68DBEC63E927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41046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๗๗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60361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๗๘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37278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๗๙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8753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๘๐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64291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๘๑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83760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๘๒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4792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๘๓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5635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๘๔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523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๘๕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8448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๘๖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3907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D41C990-547F-64DB-7D05-1DD208CE025E}"/>
              </a:ext>
            </a:extLst>
          </p:cNvPr>
          <p:cNvGrpSpPr/>
          <p:nvPr/>
        </p:nvGrpSpPr>
        <p:grpSpPr>
          <a:xfrm>
            <a:off x="6045200" y="9154160"/>
            <a:ext cx="518160" cy="518160"/>
            <a:chOff x="6045200" y="9154160"/>
            <a:chExt cx="5181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A9312A20-DF37-574B-48B8-BD03BC6B70C1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rgbClr val="FAD127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FCB16B3D-8261-4102-FB3B-3138AB80FAE8}"/>
                </a:ext>
              </a:extLst>
            </p:cNvPr>
            <p:cNvSpPr txBox="1"/>
            <p:nvPr/>
          </p:nvSpPr>
          <p:spPr>
            <a:xfrm>
              <a:off x="6055360" y="9248438"/>
              <a:ext cx="487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๖</a:t>
              </a:r>
            </a:p>
          </p:txBody>
        </p:sp>
      </p:grp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518247D0-BFEE-4F44-0DEF-70DA0ED448C1}"/>
              </a:ext>
            </a:extLst>
          </p:cNvPr>
          <p:cNvGrpSpPr/>
          <p:nvPr/>
        </p:nvGrpSpPr>
        <p:grpSpPr>
          <a:xfrm>
            <a:off x="289560" y="-1749"/>
            <a:ext cx="4130040" cy="463414"/>
            <a:chOff x="289560" y="-1749"/>
            <a:chExt cx="4130040" cy="463414"/>
          </a:xfrm>
        </p:grpSpPr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DBFE0E76-B989-CB1E-1899-C6944FD473A9}"/>
                </a:ext>
              </a:extLst>
            </p:cNvPr>
            <p:cNvSpPr txBox="1"/>
            <p:nvPr/>
          </p:nvSpPr>
          <p:spPr>
            <a:xfrm>
              <a:off x="289560" y="0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n w="571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4C4DE698-B650-6481-530C-1A14E721C2DE}"/>
                </a:ext>
              </a:extLst>
            </p:cNvPr>
            <p:cNvSpPr txBox="1"/>
            <p:nvPr/>
          </p:nvSpPr>
          <p:spPr>
            <a:xfrm>
              <a:off x="289560" y="-1749"/>
              <a:ext cx="413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เอกสารประกอบคำขอร้องย้าย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104BEFD9-56BD-899E-8F89-B0FA196A8275}"/>
              </a:ext>
            </a:extLst>
          </p:cNvPr>
          <p:cNvGrpSpPr/>
          <p:nvPr/>
        </p:nvGrpSpPr>
        <p:grpSpPr>
          <a:xfrm>
            <a:off x="289560" y="282992"/>
            <a:ext cx="6859270" cy="308588"/>
            <a:chOff x="289560" y="282992"/>
            <a:chExt cx="6859270" cy="308588"/>
          </a:xfrm>
        </p:grpSpPr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17AE3493-6A51-E92F-30BA-E365763FE160}"/>
                </a:ext>
              </a:extLst>
            </p:cNvPr>
            <p:cNvSpPr txBox="1"/>
            <p:nvPr/>
          </p:nvSpPr>
          <p:spPr>
            <a:xfrm>
              <a:off x="289560" y="282992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n w="19050">
                    <a:solidFill>
                      <a:schemeClr val="bg1">
                        <a:lumMod val="95000"/>
                      </a:schemeClr>
                    </a:solidFill>
                  </a:ln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66674B3C-2004-2888-0814-33A163DD6269}"/>
                </a:ext>
              </a:extLst>
            </p:cNvPr>
            <p:cNvSpPr txBox="1"/>
            <p:nvPr/>
          </p:nvSpPr>
          <p:spPr>
            <a:xfrm>
              <a:off x="290830" y="283803"/>
              <a:ext cx="685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ข้าราชการครูและบุคลากรทางการศึกษา สังกัดสำนักงานคณะกรรมการการศึกษาขั้นพื้นฐาน (การย้ายกรณีปกติ) ประจำปี พ.ศ. ๒๕๖๖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00916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๘๗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0735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๘๘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84951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๘๙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3242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๙๐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15177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๙๑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44790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๙๒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3620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๙๓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87149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๙๔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28506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๙๕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6420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C1BC2130-F5A9-6B3F-2A58-D8753C7823C8}"/>
              </a:ext>
            </a:extLst>
          </p:cNvPr>
          <p:cNvGrpSpPr/>
          <p:nvPr/>
        </p:nvGrpSpPr>
        <p:grpSpPr>
          <a:xfrm>
            <a:off x="5886450" y="9154160"/>
            <a:ext cx="835660" cy="518160"/>
            <a:chOff x="5886450" y="9154160"/>
            <a:chExt cx="835660" cy="518160"/>
          </a:xfrm>
        </p:grpSpPr>
        <p:sp>
          <p:nvSpPr>
            <p:cNvPr id="4" name="วงรี 3">
              <a:extLst>
                <a:ext uri="{FF2B5EF4-FFF2-40B4-BE49-F238E27FC236}">
                  <a16:creationId xmlns:a16="http://schemas.microsoft.com/office/drawing/2014/main" id="{8F6B84F0-EB1C-D682-FD3E-6B07B6452B76}"/>
                </a:ext>
              </a:extLst>
            </p:cNvPr>
            <p:cNvSpPr/>
            <p:nvPr/>
          </p:nvSpPr>
          <p:spPr>
            <a:xfrm>
              <a:off x="6045200" y="9154160"/>
              <a:ext cx="518160" cy="5181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1D33378-B49E-B489-D8A7-CE497665C911}"/>
                </a:ext>
              </a:extLst>
            </p:cNvPr>
            <p:cNvSpPr txBox="1"/>
            <p:nvPr/>
          </p:nvSpPr>
          <p:spPr>
            <a:xfrm>
              <a:off x="5886450" y="9228574"/>
              <a:ext cx="835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๙๖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667895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8669</Words>
  <Application>Microsoft Office PowerPoint</Application>
  <PresentationFormat>กระดาษ A4 (210x297 มม.)</PresentationFormat>
  <Paragraphs>984</Paragraphs>
  <Slides>224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224</vt:i4>
      </vt:variant>
    </vt:vector>
  </HeadingPairs>
  <TitlesOfParts>
    <vt:vector size="229" baseType="lpstr">
      <vt:lpstr>Arial</vt:lpstr>
      <vt:lpstr>Calibri</vt:lpstr>
      <vt:lpstr>Calibri Light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LENOVO</dc:creator>
  <cp:lastModifiedBy>LENOVO</cp:lastModifiedBy>
  <cp:revision>34</cp:revision>
  <dcterms:created xsi:type="dcterms:W3CDTF">2022-12-18T06:03:02Z</dcterms:created>
  <dcterms:modified xsi:type="dcterms:W3CDTF">2022-12-18T09:01:01Z</dcterms:modified>
</cp:coreProperties>
</file>