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8" r:id="rId2"/>
    <p:sldId id="280" r:id="rId3"/>
    <p:sldId id="277" r:id="rId4"/>
    <p:sldId id="279" r:id="rId5"/>
  </p:sldIdLst>
  <p:sldSz cx="7559675" cy="10691813"/>
  <p:notesSz cx="7105650" cy="102393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TH SarabunPSK" panose="020B0500040200020003" pitchFamily="34" charset="-34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52" y="8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1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1.png"/><Relationship Id="rId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0.jpeg"/><Relationship Id="rId5" Type="http://schemas.openxmlformats.org/officeDocument/2006/relationships/image" Target="../media/image22.jpeg"/><Relationship Id="rId10" Type="http://schemas.openxmlformats.org/officeDocument/2006/relationships/image" Target="../media/image8.png"/><Relationship Id="rId4" Type="http://schemas.openxmlformats.org/officeDocument/2006/relationships/image" Target="../media/image21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1.png"/><Relationship Id="rId5" Type="http://schemas.openxmlformats.org/officeDocument/2006/relationships/image" Target="../media/image28.jpeg"/><Relationship Id="rId10" Type="http://schemas.openxmlformats.org/officeDocument/2006/relationships/image" Target="../media/image10.jpeg"/><Relationship Id="rId4" Type="http://schemas.openxmlformats.org/officeDocument/2006/relationships/image" Target="../media/image27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0" y="-182100"/>
            <a:ext cx="7597178" cy="966192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6617BEC-CFD5-4A39-828E-E3089860947C}"/>
              </a:ext>
            </a:extLst>
          </p:cNvPr>
          <p:cNvSpPr/>
          <p:nvPr/>
        </p:nvSpPr>
        <p:spPr>
          <a:xfrm>
            <a:off x="7144260" y="8540678"/>
            <a:ext cx="427105" cy="1878296"/>
          </a:xfrm>
          <a:prstGeom prst="rect">
            <a:avLst/>
          </a:prstGeom>
          <a:solidFill>
            <a:srgbClr val="03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1DA8363F-AAA7-4AB0-841E-682B85D52B39}"/>
              </a:ext>
            </a:extLst>
          </p:cNvPr>
          <p:cNvSpPr/>
          <p:nvPr/>
        </p:nvSpPr>
        <p:spPr>
          <a:xfrm>
            <a:off x="0" y="9474394"/>
            <a:ext cx="7557078" cy="946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1D2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0364B0"/>
              </a:gs>
              <a:gs pos="49000">
                <a:srgbClr val="00B7E8"/>
              </a:gs>
              <a:gs pos="100000">
                <a:srgbClr val="00B7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64618E68-E4E7-4173-B5F1-25ABC09D9135}"/>
              </a:ext>
            </a:extLst>
          </p:cNvPr>
          <p:cNvSpPr/>
          <p:nvPr/>
        </p:nvSpPr>
        <p:spPr>
          <a:xfrm>
            <a:off x="-21349" y="9803506"/>
            <a:ext cx="7559675" cy="867054"/>
          </a:xfrm>
          <a:prstGeom prst="rect">
            <a:avLst/>
          </a:prstGeom>
          <a:gradFill>
            <a:gsLst>
              <a:gs pos="0">
                <a:srgbClr val="036BB5"/>
              </a:gs>
              <a:gs pos="51000">
                <a:srgbClr val="036BB5"/>
              </a:gs>
              <a:gs pos="100000">
                <a:srgbClr val="00B7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8AE30FA7-7466-4B91-81B8-C924299F762B}"/>
              </a:ext>
            </a:extLst>
          </p:cNvPr>
          <p:cNvSpPr/>
          <p:nvPr/>
        </p:nvSpPr>
        <p:spPr>
          <a:xfrm>
            <a:off x="142185" y="3290167"/>
            <a:ext cx="74148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การประชุมการออกแบบหน่วยการเรียนรู้พฤกษศาสตร์เพื่อการอนุรักษ์</a:t>
            </a:r>
            <a:endParaRPr lang="th-TH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12A7FF7D-BEB4-4D52-9194-4F61C02BD79F}"/>
              </a:ext>
            </a:extLst>
          </p:cNvPr>
          <p:cNvSpPr/>
          <p:nvPr/>
        </p:nvSpPr>
        <p:spPr>
          <a:xfrm>
            <a:off x="154908" y="3847541"/>
            <a:ext cx="7162883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000" b="1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วันอาทิตย์ที่ 28 มีนาคม พ.ศ.2564 </a:t>
            </a:r>
            <a:r>
              <a:rPr lang="th-TH" sz="2000" b="1" dirty="0" err="1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ครูภฌ</a:t>
            </a:r>
            <a:r>
              <a:rPr lang="th-TH" sz="2000" b="1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ลดา  </a:t>
            </a:r>
            <a:r>
              <a:rPr lang="th-TH" sz="2000" b="1" dirty="0" err="1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ปรางควิรยา</a:t>
            </a:r>
            <a:r>
              <a:rPr lang="th-TH" sz="2000" b="1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 ครู โรงเรียนวัดหนองโพรง                เข้าร่วมอบรมการประชุมเชิงปฏิบัติการการออกแบบหน่วยการเรียนรู้พฤกษศาสตร์เพื่อการอนุรักษ์                   ณ ห้องประชุมสมานฉันท์ สำนักงานเขตพื้นที่การศึกษาประถมศึกษาปราจีนบุรี  เขต  1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3615812F-A053-403C-A5DC-C3BAEA7A8FA3}"/>
              </a:ext>
            </a:extLst>
          </p:cNvPr>
          <p:cNvSpPr/>
          <p:nvPr/>
        </p:nvSpPr>
        <p:spPr>
          <a:xfrm>
            <a:off x="142185" y="3766021"/>
            <a:ext cx="7281632" cy="1281849"/>
          </a:xfrm>
          <a:prstGeom prst="rect">
            <a:avLst/>
          </a:prstGeom>
          <a:noFill/>
          <a:ln w="38100">
            <a:solidFill>
              <a:srgbClr val="00B7E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B8918DE3-3C39-475D-A0AD-64E93918A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46" y="7565721"/>
            <a:ext cx="2171466" cy="1669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6A09838-FB75-4E1A-A1ED-B1830C61A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07" y="5157387"/>
            <a:ext cx="2055429" cy="2245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F20D3E3-0A5B-4886-A998-59413A667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45" y="5235879"/>
            <a:ext cx="2171467" cy="214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FFD95C41-8FCE-431D-9CF3-AF6AD86D9A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6" y="7671831"/>
            <a:ext cx="2129536" cy="1597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64113807-A2B9-4017-BB66-B2D4CFB29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73" y="7679727"/>
            <a:ext cx="2129536" cy="1597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3BC45CD-5139-489E-BA29-E13A11358C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9" y="5146316"/>
            <a:ext cx="2250578" cy="2318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" y="9840308"/>
            <a:ext cx="813396" cy="81339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BCE4B5D-A350-4BBE-9C3A-2B561C316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888" y="5795094"/>
            <a:ext cx="3209925" cy="14192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2" y="9910540"/>
            <a:ext cx="992996" cy="672931"/>
          </a:xfrm>
          <a:prstGeom prst="rect">
            <a:avLst/>
          </a:prstGeom>
          <a:ln w="28575">
            <a:solidFill>
              <a:srgbClr val="F5A109"/>
            </a:solidFill>
          </a:ln>
        </p:spPr>
      </p:pic>
      <p:sp>
        <p:nvSpPr>
          <p:cNvPr id="57" name="วงรี 56">
            <a:extLst>
              <a:ext uri="{FF2B5EF4-FFF2-40B4-BE49-F238E27FC236}">
                <a16:creationId xmlns:a16="http://schemas.microsoft.com/office/drawing/2014/main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id="{911F4BE6-61E8-4A09-9009-6575C213E96F}"/>
              </a:ext>
            </a:extLst>
          </p:cNvPr>
          <p:cNvSpPr/>
          <p:nvPr/>
        </p:nvSpPr>
        <p:spPr>
          <a:xfrm>
            <a:off x="2102331" y="1268943"/>
            <a:ext cx="3603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วารสารประชาสัมพันธ์</a:t>
            </a:r>
          </a:p>
        </p:txBody>
      </p:sp>
      <p:sp>
        <p:nvSpPr>
          <p:cNvPr id="59" name="สี่เหลี่ยมผืนผ้า: มุมมน 22">
            <a:extLst>
              <a:ext uri="{FF2B5EF4-FFF2-40B4-BE49-F238E27FC236}">
                <a16:creationId xmlns:a16="http://schemas.microsoft.com/office/drawing/2014/main" id="{770D5598-0B82-4963-9760-443437B3EEDD}"/>
              </a:ext>
            </a:extLst>
          </p:cNvPr>
          <p:cNvSpPr/>
          <p:nvPr/>
        </p:nvSpPr>
        <p:spPr>
          <a:xfrm>
            <a:off x="1931185" y="2770797"/>
            <a:ext cx="3973453" cy="559060"/>
          </a:xfrm>
          <a:prstGeom prst="roundRect">
            <a:avLst/>
          </a:prstGeom>
          <a:solidFill>
            <a:srgbClr val="123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0" name="รูปภาพ 5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91" l="0" r="99532">
                        <a14:foregroundMark x1="27651" y1="44764" x2="27651" y2="44764"/>
                        <a14:foregroundMark x1="28950" y1="44764" x2="28950" y2="44764"/>
                        <a14:foregroundMark x1="23909" y1="42618" x2="23909" y2="42618"/>
                        <a14:foregroundMark x1="75728" y1="47055" x2="75728" y2="47055"/>
                        <a14:foregroundMark x1="79002" y1="44036" x2="79002" y2="44036"/>
                        <a14:foregroundMark x1="74948" y1="43855" x2="74948" y2="43855"/>
                        <a14:foregroundMark x1="73701" y1="77527" x2="73701" y2="77527"/>
                        <a14:foregroundMark x1="24636" y1="78582" x2="24636" y2="78582"/>
                        <a14:foregroundMark x1="29158" y1="75745" x2="29158" y2="75745"/>
                        <a14:foregroundMark x1="31445" y1="78218" x2="31445" y2="78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3" y="261342"/>
            <a:ext cx="807875" cy="1223760"/>
          </a:xfrm>
          <a:prstGeom prst="rect">
            <a:avLst/>
          </a:prstGeom>
        </p:spPr>
      </p:pic>
      <p:sp>
        <p:nvSpPr>
          <p:cNvPr id="61" name="Text Box 7225"/>
          <p:cNvSpPr txBox="1"/>
          <p:nvPr/>
        </p:nvSpPr>
        <p:spPr>
          <a:xfrm>
            <a:off x="373901" y="769044"/>
            <a:ext cx="1566035" cy="1008371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8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โรงเรียนวัดหนองโพรง</a:t>
            </a:r>
            <a:endParaRPr lang="en-US" sz="11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F9B9721-E4DB-4EFC-8C86-972B75FFAE40}"/>
              </a:ext>
            </a:extLst>
          </p:cNvPr>
          <p:cNvSpPr/>
          <p:nvPr/>
        </p:nvSpPr>
        <p:spPr>
          <a:xfrm>
            <a:off x="2580829" y="1812063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โรงเรียนวัดหนองโพรง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สี่เหลี่ยมผืนผ้า 62">
            <a:extLst>
              <a:ext uri="{FF2B5EF4-FFF2-40B4-BE49-F238E27FC236}">
                <a16:creationId xmlns:a16="http://schemas.microsoft.com/office/drawing/2014/main" id="{5D80D45B-209D-42B5-9739-363A035FA7D6}"/>
              </a:ext>
            </a:extLst>
          </p:cNvPr>
          <p:cNvSpPr/>
          <p:nvPr/>
        </p:nvSpPr>
        <p:spPr>
          <a:xfrm>
            <a:off x="47370" y="2310563"/>
            <a:ext cx="50353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rgbClr val="0364B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สำนักงานเขตพื้นที่การศึกษาประถมศึกษาปราจีนบุรี เขต 1</a:t>
            </a:r>
            <a:endParaRPr lang="th-TH" sz="2400" b="1" cap="none" spc="0" dirty="0">
              <a:ln w="0"/>
              <a:solidFill>
                <a:srgbClr val="0364B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สี่เหลี่ยมผืนผ้า 63">
            <a:extLst>
              <a:ext uri="{FF2B5EF4-FFF2-40B4-BE49-F238E27FC236}">
                <a16:creationId xmlns:a16="http://schemas.microsoft.com/office/drawing/2014/main" id="{E4681CCA-3F60-45A9-BBA2-BF7240AA3330}"/>
              </a:ext>
            </a:extLst>
          </p:cNvPr>
          <p:cNvSpPr/>
          <p:nvPr/>
        </p:nvSpPr>
        <p:spPr>
          <a:xfrm>
            <a:off x="2081544" y="2882769"/>
            <a:ext cx="37257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4/2564 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28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 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5" name="กลุ่ม 64"/>
          <p:cNvGrpSpPr/>
          <p:nvPr/>
        </p:nvGrpSpPr>
        <p:grpSpPr>
          <a:xfrm>
            <a:off x="5718695" y="331003"/>
            <a:ext cx="1705122" cy="1927260"/>
            <a:chOff x="5750359" y="367673"/>
            <a:chExt cx="1705122" cy="1927260"/>
          </a:xfrm>
        </p:grpSpPr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8353A4D2-9A4F-4A86-8FE6-964AC83E32CF}"/>
                </a:ext>
              </a:extLst>
            </p:cNvPr>
            <p:cNvSpPr/>
            <p:nvPr/>
          </p:nvSpPr>
          <p:spPr>
            <a:xfrm>
              <a:off x="5750359" y="367673"/>
              <a:ext cx="1705122" cy="1679944"/>
            </a:xfrm>
            <a:prstGeom prst="ellipse">
              <a:avLst/>
            </a:pr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Text Box 7225"/>
            <p:cNvSpPr txBox="1"/>
            <p:nvPr/>
          </p:nvSpPr>
          <p:spPr>
            <a:xfrm>
              <a:off x="5819902" y="1286562"/>
              <a:ext cx="1566035" cy="100837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Down">
                <a:avLst>
                  <a:gd name="adj" fmla="val 20235582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นายกัน</a:t>
              </a:r>
              <a:r>
                <a:rPr lang="th-TH" sz="1800" b="1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พิเชฐษ์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    </a:t>
              </a:r>
              <a:r>
                <a:rPr lang="th-TH" sz="1800" b="1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มลิเก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ตุ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ผู้อำนวยการโรงเรียนวัดหนองโพรง</a:t>
              </a:r>
              <a:endParaRPr lang="en-US" sz="1100" dirty="0">
                <a:effectLst/>
                <a:latin typeface="Calibri"/>
                <a:ea typeface="Calibri"/>
                <a:cs typeface="Cordia New"/>
              </a:endParaRPr>
            </a:p>
          </p:txBody>
        </p:sp>
      </p:grpSp>
      <p:sp>
        <p:nvSpPr>
          <p:cNvPr id="68" name="สี่เหลี่ยมผืนผ้า 67">
            <a:extLst>
              <a:ext uri="{FF2B5EF4-FFF2-40B4-BE49-F238E27FC236}">
                <a16:creationId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1939935" y="9866697"/>
            <a:ext cx="56171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รียนวัดหนองโพรง </a:t>
            </a:r>
            <a:r>
              <a:rPr lang="th-TH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สพป.ป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ราจีนบุรี เขต 1 เลขที่ 139  หมู่ 3                  ตำบลหนองโพรง อำเภอศรีมหา</a:t>
            </a:r>
            <a:r>
              <a:rPr lang="th-TH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โพธิ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จังหวัดปราจีนบุรี รหัสไปรษณีย์ 25140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0" y="9449941"/>
            <a:ext cx="75713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ติดต่อ ผอ.กัน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พิเชฐษ์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มลิเก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   โทร 0927925629   ไอ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ดีไลน์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0927925629</a:t>
            </a:r>
          </a:p>
        </p:txBody>
      </p:sp>
    </p:spTree>
    <p:extLst>
      <p:ext uri="{BB962C8B-B14F-4D97-AF65-F5344CB8AC3E}">
        <p14:creationId xmlns:p14="http://schemas.microsoft.com/office/powerpoint/2010/main" val="262345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775F9D1D-CF56-4D78-8EA5-B78A86E9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616"/>
            <a:ext cx="7549119" cy="10725429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54060D7-97CC-4078-A128-DC8064E3E486}"/>
              </a:ext>
            </a:extLst>
          </p:cNvPr>
          <p:cNvSpPr/>
          <p:nvPr/>
        </p:nvSpPr>
        <p:spPr>
          <a:xfrm>
            <a:off x="0" y="9271589"/>
            <a:ext cx="7549119" cy="467833"/>
          </a:xfrm>
          <a:prstGeom prst="rect">
            <a:avLst/>
          </a:prstGeom>
          <a:solidFill>
            <a:srgbClr val="9A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049990F-AFAC-4728-823C-A80A2A293633}"/>
              </a:ext>
            </a:extLst>
          </p:cNvPr>
          <p:cNvSpPr/>
          <p:nvPr/>
        </p:nvSpPr>
        <p:spPr>
          <a:xfrm>
            <a:off x="2402961" y="531628"/>
            <a:ext cx="5146158" cy="637954"/>
          </a:xfrm>
          <a:prstGeom prst="rect">
            <a:avLst/>
          </a:prstGeom>
          <a:solidFill>
            <a:srgbClr val="9A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รูปแบบอิสระ: รูปร่าง 7">
            <a:extLst>
              <a:ext uri="{FF2B5EF4-FFF2-40B4-BE49-F238E27FC236}">
                <a16:creationId xmlns:a16="http://schemas.microsoft.com/office/drawing/2014/main" id="{5AEA1CDF-49FB-4EF9-BDB4-DFC0851686FA}"/>
              </a:ext>
            </a:extLst>
          </p:cNvPr>
          <p:cNvSpPr/>
          <p:nvPr/>
        </p:nvSpPr>
        <p:spPr>
          <a:xfrm>
            <a:off x="0" y="-85060"/>
            <a:ext cx="7559675" cy="2488019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829339 h 2488019"/>
              <a:gd name="connsiteX3" fmla="*/ 3135048 w 7559675"/>
              <a:gd name="connsiteY3" fmla="*/ 829339 h 2488019"/>
              <a:gd name="connsiteX4" fmla="*/ 3119501 w 7559675"/>
              <a:gd name="connsiteY4" fmla="*/ 815955 h 2488019"/>
              <a:gd name="connsiteX5" fmla="*/ 3107979 w 7559675"/>
              <a:gd name="connsiteY5" fmla="*/ 829339 h 2488019"/>
              <a:gd name="connsiteX6" fmla="*/ 3083442 w 7559675"/>
              <a:gd name="connsiteY6" fmla="*/ 829339 h 2488019"/>
              <a:gd name="connsiteX7" fmla="*/ 3083442 w 7559675"/>
              <a:gd name="connsiteY7" fmla="*/ 857840 h 2488019"/>
              <a:gd name="connsiteX8" fmla="*/ 1680000 w 7559675"/>
              <a:gd name="connsiteY8" fmla="*/ 2488019 h 2488019"/>
              <a:gd name="connsiteX9" fmla="*/ 0 w 7559675"/>
              <a:gd name="connsiteY9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829339"/>
                </a:lnTo>
                <a:lnTo>
                  <a:pt x="3135048" y="829339"/>
                </a:lnTo>
                <a:lnTo>
                  <a:pt x="3119501" y="815955"/>
                </a:lnTo>
                <a:lnTo>
                  <a:pt x="3107979" y="829339"/>
                </a:lnTo>
                <a:lnTo>
                  <a:pt x="3083442" y="829339"/>
                </a:lnTo>
                <a:lnTo>
                  <a:pt x="3083442" y="857840"/>
                </a:lnTo>
                <a:lnTo>
                  <a:pt x="1680000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F5A109"/>
              </a:gs>
              <a:gs pos="51000">
                <a:srgbClr val="FFFF00"/>
              </a:gs>
              <a:gs pos="100000">
                <a:srgbClr val="F5A10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91FA2723-2387-432B-9005-0194CEA94912}"/>
              </a:ext>
            </a:extLst>
          </p:cNvPr>
          <p:cNvSpPr/>
          <p:nvPr/>
        </p:nvSpPr>
        <p:spPr>
          <a:xfrm>
            <a:off x="0" y="9733985"/>
            <a:ext cx="7559675" cy="957827"/>
          </a:xfrm>
          <a:prstGeom prst="rect">
            <a:avLst/>
          </a:prstGeom>
          <a:gradFill>
            <a:gsLst>
              <a:gs pos="0">
                <a:srgbClr val="F5A109"/>
              </a:gs>
              <a:gs pos="51000">
                <a:srgbClr val="FFFF00"/>
              </a:gs>
              <a:gs pos="100000">
                <a:srgbClr val="F5A10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04234AF-64BA-45C7-9442-F942C541458B}"/>
              </a:ext>
            </a:extLst>
          </p:cNvPr>
          <p:cNvSpPr/>
          <p:nvPr/>
        </p:nvSpPr>
        <p:spPr>
          <a:xfrm>
            <a:off x="7145079" y="7974417"/>
            <a:ext cx="414596" cy="1297172"/>
          </a:xfrm>
          <a:prstGeom prst="rect">
            <a:avLst/>
          </a:prstGeom>
          <a:gradFill flip="none" rotWithShape="1">
            <a:gsLst>
              <a:gs pos="0">
                <a:srgbClr val="F5A109"/>
              </a:gs>
              <a:gs pos="51000">
                <a:srgbClr val="FFFF00"/>
              </a:gs>
              <a:gs pos="100000">
                <a:srgbClr val="F5A10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2AB3D3D0-E546-440F-921D-3078CA5332AF}"/>
              </a:ext>
            </a:extLst>
          </p:cNvPr>
          <p:cNvSpPr/>
          <p:nvPr/>
        </p:nvSpPr>
        <p:spPr>
          <a:xfrm>
            <a:off x="142186" y="3261505"/>
            <a:ext cx="72357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68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การเข้าร่วมแข่งขัน </a:t>
            </a:r>
            <a:r>
              <a:rPr lang="en-US" sz="3200" b="1" dirty="0">
                <a:ln w="0"/>
                <a:solidFill>
                  <a:srgbClr val="68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OBEC AWARDS </a:t>
            </a:r>
            <a:r>
              <a:rPr lang="th-TH" sz="3200" b="1" dirty="0">
                <a:ln w="0"/>
                <a:solidFill>
                  <a:srgbClr val="68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ระดับเขตพื้นที่การศึกษา</a:t>
            </a:r>
            <a:endParaRPr lang="th-TH" sz="3200" b="1" cap="none" spc="0" dirty="0">
              <a:ln w="0"/>
              <a:solidFill>
                <a:srgbClr val="68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6953BAEB-639F-46A3-A005-C1385388AE07}"/>
              </a:ext>
            </a:extLst>
          </p:cNvPr>
          <p:cNvSpPr/>
          <p:nvPr/>
        </p:nvSpPr>
        <p:spPr>
          <a:xfrm>
            <a:off x="261233" y="3847541"/>
            <a:ext cx="7162883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th-TH" sz="2000" b="1" dirty="0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24 มีนาคม พ.ศ.2564  </a:t>
            </a:r>
            <a:r>
              <a:rPr lang="th-TH" sz="2000" b="1" dirty="0" err="1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ครูภฌ</a:t>
            </a:r>
            <a:r>
              <a:rPr lang="th-TH" sz="2000" b="1" dirty="0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ลดา  </a:t>
            </a:r>
            <a:r>
              <a:rPr lang="th-TH" sz="2000" b="1" dirty="0" err="1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ปรางควิรยา</a:t>
            </a:r>
            <a:r>
              <a:rPr lang="th-TH" sz="2000" b="1" dirty="0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 ครู </a:t>
            </a:r>
            <a:r>
              <a:rPr lang="th-TH" sz="2000" b="1" dirty="0" err="1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วิทย</a:t>
            </a:r>
            <a:r>
              <a:rPr lang="th-TH" sz="2000" b="1" dirty="0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ฐานะ ครูชำนาญการพิเศษ  เข้าร่วมส่งผลงานเข้าประกวดรางวัลทรงคุณค่าแห่ง </a:t>
            </a:r>
            <a:r>
              <a:rPr lang="th-TH" sz="2000" b="1" dirty="0" err="1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2000" b="1" dirty="0">
                <a:ln w="0"/>
                <a:solidFill>
                  <a:srgbClr val="504E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ครั้งที่ 10 ประจำปี 2563 ครูผู้สอนยอดเยี่ยม ระดับประถมศึกษา ด้านบริหารจัดการชั้นเรียน กลุ่มสาระการเรียนรู้คณิตศาสตร์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55F4C19F-4FAB-46FC-B14D-A6A23C52D358}"/>
              </a:ext>
            </a:extLst>
          </p:cNvPr>
          <p:cNvSpPr/>
          <p:nvPr/>
        </p:nvSpPr>
        <p:spPr>
          <a:xfrm>
            <a:off x="142185" y="3808551"/>
            <a:ext cx="7281632" cy="1281849"/>
          </a:xfrm>
          <a:prstGeom prst="rect">
            <a:avLst/>
          </a:prstGeom>
          <a:noFill/>
          <a:ln w="38100">
            <a:solidFill>
              <a:srgbClr val="F5A10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35B6ABCB-1FE3-4878-9CE8-A6161A913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60" y="7345487"/>
            <a:ext cx="2120158" cy="1762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4682CF44-3E0A-4D12-B46B-0428BE70B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46" y="5227505"/>
            <a:ext cx="2340316" cy="1859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28076D79-2564-495D-8552-AE1DCFFAD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93" y="5178475"/>
            <a:ext cx="2239480" cy="1908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08C9C0B3-8DED-472A-8B21-13B2C357A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5" y="7265096"/>
            <a:ext cx="2257055" cy="1876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E493E31C-C8EE-4E9E-8F8C-9C3DA731D8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72" y="7272992"/>
            <a:ext cx="2257055" cy="1876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1133FEB-A3AD-49B9-8DBE-7B5305B4E8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8" y="5227505"/>
            <a:ext cx="1902863" cy="1859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" y="9840308"/>
            <a:ext cx="813396" cy="813396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2" y="9910540"/>
            <a:ext cx="992996" cy="672931"/>
          </a:xfrm>
          <a:prstGeom prst="rect">
            <a:avLst/>
          </a:prstGeom>
          <a:ln w="28575">
            <a:solidFill>
              <a:srgbClr val="F5A109"/>
            </a:solidFill>
          </a:ln>
        </p:spPr>
      </p:pic>
      <p:sp>
        <p:nvSpPr>
          <p:cNvPr id="47" name="วงรี 46">
            <a:extLst>
              <a:ext uri="{FF2B5EF4-FFF2-40B4-BE49-F238E27FC236}">
                <a16:creationId xmlns:a16="http://schemas.microsoft.com/office/drawing/2014/main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CC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สี่เหลี่ยมผืนผ้า 47">
            <a:extLst>
              <a:ext uri="{FF2B5EF4-FFF2-40B4-BE49-F238E27FC236}">
                <a16:creationId xmlns:a16="http://schemas.microsoft.com/office/drawing/2014/main" id="{911F4BE6-61E8-4A09-9009-6575C213E96F}"/>
              </a:ext>
            </a:extLst>
          </p:cNvPr>
          <p:cNvSpPr/>
          <p:nvPr/>
        </p:nvSpPr>
        <p:spPr>
          <a:xfrm>
            <a:off x="2102331" y="1268943"/>
            <a:ext cx="3603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วารสารประชาสัมพันธ์</a:t>
            </a:r>
          </a:p>
        </p:txBody>
      </p:sp>
      <p:sp>
        <p:nvSpPr>
          <p:cNvPr id="49" name="สี่เหลี่ยมผืนผ้า: มุมมน 22">
            <a:extLst>
              <a:ext uri="{FF2B5EF4-FFF2-40B4-BE49-F238E27FC236}">
                <a16:creationId xmlns:a16="http://schemas.microsoft.com/office/drawing/2014/main" id="{770D5598-0B82-4963-9760-443437B3EEDD}"/>
              </a:ext>
            </a:extLst>
          </p:cNvPr>
          <p:cNvSpPr/>
          <p:nvPr/>
        </p:nvSpPr>
        <p:spPr>
          <a:xfrm>
            <a:off x="1931185" y="2770797"/>
            <a:ext cx="3973453" cy="559060"/>
          </a:xfrm>
          <a:prstGeom prst="roundRect">
            <a:avLst/>
          </a:prstGeom>
          <a:solidFill>
            <a:srgbClr val="123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91" l="0" r="99532">
                        <a14:foregroundMark x1="27651" y1="44764" x2="27651" y2="44764"/>
                        <a14:foregroundMark x1="28950" y1="44764" x2="28950" y2="44764"/>
                        <a14:foregroundMark x1="23909" y1="42618" x2="23909" y2="42618"/>
                        <a14:foregroundMark x1="75728" y1="47055" x2="75728" y2="47055"/>
                        <a14:foregroundMark x1="79002" y1="44036" x2="79002" y2="44036"/>
                        <a14:foregroundMark x1="74948" y1="43855" x2="74948" y2="43855"/>
                        <a14:foregroundMark x1="73701" y1="77527" x2="73701" y2="77527"/>
                        <a14:foregroundMark x1="24636" y1="78582" x2="24636" y2="78582"/>
                        <a14:foregroundMark x1="29158" y1="75745" x2="29158" y2="75745"/>
                        <a14:foregroundMark x1="31445" y1="78218" x2="31445" y2="78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3" y="261342"/>
            <a:ext cx="807875" cy="1223760"/>
          </a:xfrm>
          <a:prstGeom prst="rect">
            <a:avLst/>
          </a:prstGeom>
        </p:spPr>
      </p:pic>
      <p:sp>
        <p:nvSpPr>
          <p:cNvPr id="51" name="Text Box 7225"/>
          <p:cNvSpPr txBox="1"/>
          <p:nvPr/>
        </p:nvSpPr>
        <p:spPr>
          <a:xfrm>
            <a:off x="373901" y="769044"/>
            <a:ext cx="1566035" cy="1008371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8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โรงเรียนวัดหนองโพรง</a:t>
            </a:r>
            <a:endParaRPr lang="en-US" sz="11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52" name="สี่เหลี่ยมผืนผ้า 51">
            <a:extLst>
              <a:ext uri="{FF2B5EF4-FFF2-40B4-BE49-F238E27FC236}">
                <a16:creationId xmlns:a16="http://schemas.microsoft.com/office/drawing/2014/main" id="{CF9B9721-E4DB-4EFC-8C86-972B75FFAE40}"/>
              </a:ext>
            </a:extLst>
          </p:cNvPr>
          <p:cNvSpPr/>
          <p:nvPr/>
        </p:nvSpPr>
        <p:spPr>
          <a:xfrm>
            <a:off x="2580829" y="1812063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โรงเรียนวัดหนองโพรง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5D80D45B-209D-42B5-9739-363A035FA7D6}"/>
              </a:ext>
            </a:extLst>
          </p:cNvPr>
          <p:cNvSpPr/>
          <p:nvPr/>
        </p:nvSpPr>
        <p:spPr>
          <a:xfrm>
            <a:off x="47370" y="2310563"/>
            <a:ext cx="50353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rgbClr val="0364B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สำนักงานเขตพื้นที่การศึกษาประถมศึกษาปราจีนบุรี เขต 1</a:t>
            </a:r>
            <a:endParaRPr lang="th-TH" sz="2400" b="1" cap="none" spc="0" dirty="0">
              <a:ln w="0"/>
              <a:solidFill>
                <a:srgbClr val="0364B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id="{E4681CCA-3F60-45A9-BBA2-BF7240AA3330}"/>
              </a:ext>
            </a:extLst>
          </p:cNvPr>
          <p:cNvSpPr/>
          <p:nvPr/>
        </p:nvSpPr>
        <p:spPr>
          <a:xfrm>
            <a:off x="2039064" y="2882769"/>
            <a:ext cx="3810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1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/2564 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2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 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5" name="กลุ่ม 54"/>
          <p:cNvGrpSpPr/>
          <p:nvPr/>
        </p:nvGrpSpPr>
        <p:grpSpPr>
          <a:xfrm>
            <a:off x="5718695" y="331003"/>
            <a:ext cx="1705122" cy="1927260"/>
            <a:chOff x="5750359" y="367673"/>
            <a:chExt cx="1705122" cy="1927260"/>
          </a:xfrm>
        </p:grpSpPr>
        <p:sp>
          <p:nvSpPr>
            <p:cNvPr id="56" name="วงรี 55">
              <a:extLst>
                <a:ext uri="{FF2B5EF4-FFF2-40B4-BE49-F238E27FC236}">
                  <a16:creationId xmlns:a16="http://schemas.microsoft.com/office/drawing/2014/main" id="{8353A4D2-9A4F-4A86-8FE6-964AC83E32CF}"/>
                </a:ext>
              </a:extLst>
            </p:cNvPr>
            <p:cNvSpPr/>
            <p:nvPr/>
          </p:nvSpPr>
          <p:spPr>
            <a:xfrm>
              <a:off x="5750359" y="367673"/>
              <a:ext cx="1705122" cy="1679944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CC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Text Box 7225"/>
            <p:cNvSpPr txBox="1"/>
            <p:nvPr/>
          </p:nvSpPr>
          <p:spPr>
            <a:xfrm>
              <a:off x="5819902" y="1286562"/>
              <a:ext cx="1566035" cy="100837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Down">
                <a:avLst>
                  <a:gd name="adj" fmla="val 20235582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นายกัน</a:t>
              </a:r>
              <a:r>
                <a:rPr lang="th-TH" sz="1800" b="1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พิเชฐษ์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    </a:t>
              </a:r>
              <a:r>
                <a:rPr lang="th-TH" sz="1800" b="1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มลิเก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ตุ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ผู้อำนวยการโรงเรียนวัดหนองโพรง</a:t>
              </a:r>
              <a:endParaRPr lang="en-US" sz="1100" dirty="0">
                <a:effectLst/>
                <a:latin typeface="Calibri"/>
                <a:ea typeface="Calibri"/>
                <a:cs typeface="Cordia New"/>
              </a:endParaRPr>
            </a:p>
          </p:txBody>
        </p:sp>
      </p:grpSp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1939935" y="9866697"/>
            <a:ext cx="56171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</a:t>
            </a:r>
            <a:r>
              <a:rPr lang="th-T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รียนวัดหนองโพรง </a:t>
            </a:r>
            <a:r>
              <a:rPr lang="th-TH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สพป.ป</a:t>
            </a:r>
            <a:r>
              <a:rPr lang="th-T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ราจีนบุรี เขต 1 เลขที่ 139  หมู่ 3                  ตำบลหนองโพรง อำเภอศรีมหา</a:t>
            </a:r>
            <a:r>
              <a:rPr lang="th-TH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โพธิ</a:t>
            </a:r>
            <a:r>
              <a:rPr lang="th-TH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จังหวัดปราจีนบุรี รหัสไปรษณีย์ 25140</a:t>
            </a:r>
            <a:endParaRPr lang="th-TH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สี่เหลี่ยมผืนผ้า 58">
            <a:extLst>
              <a:ext uri="{FF2B5EF4-FFF2-40B4-BE49-F238E27FC236}">
                <a16:creationId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10651" y="9320839"/>
            <a:ext cx="75713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 ผอ.กัน</a:t>
            </a:r>
            <a:r>
              <a:rPr lang="th-TH" sz="2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พิเชฐษ์</a:t>
            </a:r>
            <a:r>
              <a:rPr lang="th-TH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มลิเก</a:t>
            </a:r>
            <a:r>
              <a:rPr lang="th-TH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   โทร 0927925629   ไอ</a:t>
            </a:r>
            <a:r>
              <a:rPr lang="th-TH" sz="20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ดีไลน์</a:t>
            </a:r>
            <a:r>
              <a:rPr lang="th-TH" sz="2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0927925629</a:t>
            </a:r>
          </a:p>
        </p:txBody>
      </p:sp>
    </p:spTree>
    <p:extLst>
      <p:ext uri="{BB962C8B-B14F-4D97-AF65-F5344CB8AC3E}">
        <p14:creationId xmlns:p14="http://schemas.microsoft.com/office/powerpoint/2010/main" val="328546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6617BEC-CFD5-4A39-828E-E3089860947C}"/>
              </a:ext>
            </a:extLst>
          </p:cNvPr>
          <p:cNvSpPr/>
          <p:nvPr/>
        </p:nvSpPr>
        <p:spPr>
          <a:xfrm>
            <a:off x="7144260" y="8540678"/>
            <a:ext cx="427105" cy="1878296"/>
          </a:xfrm>
          <a:prstGeom prst="rect">
            <a:avLst/>
          </a:prstGeom>
          <a:solidFill>
            <a:srgbClr val="009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1DA8363F-AAA7-4AB0-841E-682B85D52B39}"/>
              </a:ext>
            </a:extLst>
          </p:cNvPr>
          <p:cNvSpPr/>
          <p:nvPr/>
        </p:nvSpPr>
        <p:spPr>
          <a:xfrm>
            <a:off x="0" y="9449941"/>
            <a:ext cx="7642680" cy="946618"/>
          </a:xfrm>
          <a:prstGeom prst="rect">
            <a:avLst/>
          </a:prstGeom>
          <a:solidFill>
            <a:srgbClr val="163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123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BC498157-223A-4A1C-B58A-73F5EAD136B9}"/>
              </a:ext>
            </a:extLst>
          </p:cNvPr>
          <p:cNvSpPr/>
          <p:nvPr/>
        </p:nvSpPr>
        <p:spPr>
          <a:xfrm>
            <a:off x="0" y="-106324"/>
            <a:ext cx="7559675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00783B"/>
              </a:gs>
              <a:gs pos="39000">
                <a:srgbClr val="00D237"/>
              </a:gs>
              <a:gs pos="62000">
                <a:srgbClr val="006A15"/>
              </a:gs>
              <a:gs pos="100000">
                <a:srgbClr val="00D23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64618E68-E4E7-4173-B5F1-25ABC09D9135}"/>
              </a:ext>
            </a:extLst>
          </p:cNvPr>
          <p:cNvSpPr/>
          <p:nvPr/>
        </p:nvSpPr>
        <p:spPr>
          <a:xfrm>
            <a:off x="0" y="9824759"/>
            <a:ext cx="7559675" cy="867054"/>
          </a:xfrm>
          <a:prstGeom prst="rect">
            <a:avLst/>
          </a:prstGeom>
          <a:gradFill>
            <a:gsLst>
              <a:gs pos="0">
                <a:srgbClr val="00783B"/>
              </a:gs>
              <a:gs pos="39000">
                <a:srgbClr val="00D237"/>
              </a:gs>
              <a:gs pos="62000">
                <a:srgbClr val="006A15"/>
              </a:gs>
              <a:gs pos="100000">
                <a:srgbClr val="00D23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911F4BE6-61E8-4A09-9009-6575C213E96F}"/>
              </a:ext>
            </a:extLst>
          </p:cNvPr>
          <p:cNvSpPr/>
          <p:nvPr/>
        </p:nvSpPr>
        <p:spPr>
          <a:xfrm>
            <a:off x="2102331" y="1268943"/>
            <a:ext cx="3603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วารสารประชาสัมพันธ์</a:t>
            </a:r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770D5598-0B82-4963-9760-443437B3EEDD}"/>
              </a:ext>
            </a:extLst>
          </p:cNvPr>
          <p:cNvSpPr/>
          <p:nvPr/>
        </p:nvSpPr>
        <p:spPr>
          <a:xfrm>
            <a:off x="1931185" y="2770797"/>
            <a:ext cx="3973453" cy="559060"/>
          </a:xfrm>
          <a:prstGeom prst="roundRect">
            <a:avLst/>
          </a:prstGeom>
          <a:solidFill>
            <a:srgbClr val="123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12A7FF7D-BEB4-4D52-9194-4F61C02BD79F}"/>
              </a:ext>
            </a:extLst>
          </p:cNvPr>
          <p:cNvSpPr/>
          <p:nvPr/>
        </p:nvSpPr>
        <p:spPr>
          <a:xfrm>
            <a:off x="154908" y="3847541"/>
            <a:ext cx="71628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000" b="1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วันเสาร์ที่ 27 มีนาคม พ.ศ.2564 </a:t>
            </a:r>
            <a:r>
              <a:rPr lang="th-TH" sz="2000" b="1" dirty="0" err="1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ครูภฌ</a:t>
            </a:r>
            <a:r>
              <a:rPr lang="th-TH" sz="2000" b="1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ลดา  </a:t>
            </a:r>
            <a:r>
              <a:rPr lang="th-TH" sz="2000" b="1" dirty="0" err="1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ปรางควิรยา</a:t>
            </a:r>
            <a:r>
              <a:rPr lang="th-TH" sz="2000" b="1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 ครู โรงเรียนวัดหนองโพรง                    เข้าร่วมอบรมการประชุมเชิงปฏิบัติการการออกแบบหน่วยการเรียนรู้พฤกษศาสตร์เพื่อการอนุรักษ์                 ณ ห้องประชุมโรงเรียนวัดประชา</a:t>
            </a:r>
            <a:r>
              <a:rPr lang="th-TH" sz="2000" b="1" dirty="0" err="1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วาธน์</a:t>
            </a:r>
            <a:r>
              <a:rPr lang="th-TH" sz="2000" b="1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รังสรรค์ สำนักงานเขตพื้นที่การศึกษาประถมศึกษาปราจีนบุรี  เขต  1             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3615812F-A053-403C-A5DC-C3BAEA7A8FA3}"/>
              </a:ext>
            </a:extLst>
          </p:cNvPr>
          <p:cNvSpPr/>
          <p:nvPr/>
        </p:nvSpPr>
        <p:spPr>
          <a:xfrm>
            <a:off x="142185" y="3766021"/>
            <a:ext cx="7281632" cy="1281849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B8918DE3-3C39-475D-A0AD-64E93918A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60" y="7404641"/>
            <a:ext cx="2000373" cy="1830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6A09838-FB75-4E1A-A1ED-B1830C61A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61" y="5210827"/>
            <a:ext cx="2215476" cy="1949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F20D3E3-0A5B-4886-A998-59413A667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93" y="5252797"/>
            <a:ext cx="2120019" cy="1865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FFD95C41-8FCE-431D-9CF3-AF6AD86D9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6" y="7319830"/>
            <a:ext cx="2129536" cy="1949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64113807-A2B9-4017-BB66-B2D4CFB29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73" y="7327726"/>
            <a:ext cx="2129536" cy="1949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3BC45CD-5139-489E-BA29-E13A11358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8" y="5258325"/>
            <a:ext cx="2032447" cy="1788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91" l="0" r="99532">
                        <a14:foregroundMark x1="27651" y1="44764" x2="27651" y2="44764"/>
                        <a14:foregroundMark x1="28950" y1="44764" x2="28950" y2="44764"/>
                        <a14:foregroundMark x1="23909" y1="42618" x2="23909" y2="42618"/>
                        <a14:foregroundMark x1="75728" y1="47055" x2="75728" y2="47055"/>
                        <a14:foregroundMark x1="79002" y1="44036" x2="79002" y2="44036"/>
                        <a14:foregroundMark x1="74948" y1="43855" x2="74948" y2="43855"/>
                        <a14:foregroundMark x1="73701" y1="77527" x2="73701" y2="77527"/>
                        <a14:foregroundMark x1="24636" y1="78582" x2="24636" y2="78582"/>
                        <a14:foregroundMark x1="29158" y1="75745" x2="29158" y2="75745"/>
                        <a14:foregroundMark x1="31445" y1="78218" x2="31445" y2="78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3" y="261342"/>
            <a:ext cx="807875" cy="1223760"/>
          </a:xfrm>
          <a:prstGeom prst="rect">
            <a:avLst/>
          </a:prstGeom>
        </p:spPr>
      </p:pic>
      <p:sp>
        <p:nvSpPr>
          <p:cNvPr id="33" name="Text Box 7225"/>
          <p:cNvSpPr txBox="1"/>
          <p:nvPr/>
        </p:nvSpPr>
        <p:spPr>
          <a:xfrm>
            <a:off x="373901" y="769044"/>
            <a:ext cx="1566035" cy="1008371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8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โรงเรียนวัดหนองโพรง</a:t>
            </a:r>
            <a:endParaRPr lang="en-US" sz="11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CF9B9721-E4DB-4EFC-8C86-972B75FFAE40}"/>
              </a:ext>
            </a:extLst>
          </p:cNvPr>
          <p:cNvSpPr/>
          <p:nvPr/>
        </p:nvSpPr>
        <p:spPr>
          <a:xfrm>
            <a:off x="2580829" y="1812063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โรงเรียนวัดหนองโพรง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5D80D45B-209D-42B5-9739-363A035FA7D6}"/>
              </a:ext>
            </a:extLst>
          </p:cNvPr>
          <p:cNvSpPr/>
          <p:nvPr/>
        </p:nvSpPr>
        <p:spPr>
          <a:xfrm>
            <a:off x="47370" y="2310563"/>
            <a:ext cx="50353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rgbClr val="0364B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สำนักงานเขตพื้นที่การศึกษาประถมศึกษาปราจีนบุรี เขต 1</a:t>
            </a:r>
            <a:endParaRPr lang="th-TH" sz="2400" b="1" cap="none" spc="0" dirty="0">
              <a:ln w="0"/>
              <a:solidFill>
                <a:srgbClr val="0364B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E4681CCA-3F60-45A9-BBA2-BF7240AA3330}"/>
              </a:ext>
            </a:extLst>
          </p:cNvPr>
          <p:cNvSpPr/>
          <p:nvPr/>
        </p:nvSpPr>
        <p:spPr>
          <a:xfrm>
            <a:off x="2081544" y="2882769"/>
            <a:ext cx="37257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2/2564 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27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 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 40">
            <a:extLst>
              <a:ext uri="{FF2B5EF4-FFF2-40B4-BE49-F238E27FC236}">
                <a16:creationId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1939935" y="9866697"/>
            <a:ext cx="56171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รียนวัดหนองโพรง </a:t>
            </a:r>
            <a:r>
              <a:rPr lang="th-TH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สพป.ป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ราจีนบุรี เขต 1 เลขที่ 139  หมู่ 3                  ตำบลหนองโพรง อำเภอศรีมหา</a:t>
            </a:r>
            <a:r>
              <a:rPr lang="th-TH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โพธิ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จังหวัดปราจีนบุรี รหัสไปรษณีย์ 25140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" y="9840308"/>
            <a:ext cx="813396" cy="813396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2" y="9910540"/>
            <a:ext cx="992996" cy="672931"/>
          </a:xfrm>
          <a:prstGeom prst="rect">
            <a:avLst/>
          </a:prstGeom>
          <a:ln w="28575">
            <a:solidFill>
              <a:srgbClr val="F5A109"/>
            </a:solidFill>
          </a:ln>
        </p:spPr>
      </p:pic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0" y="9449941"/>
            <a:ext cx="75713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ติดต่อ ผอ.กัน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พิเชฐษ์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มลิเก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   โทร 0927925629   ไอ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ดีไลน์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0927925629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5718695" y="331003"/>
            <a:ext cx="1705122" cy="1927260"/>
            <a:chOff x="5750359" y="367673"/>
            <a:chExt cx="1705122" cy="1927260"/>
          </a:xfrm>
        </p:grpSpPr>
        <p:sp>
          <p:nvSpPr>
            <p:cNvPr id="49" name="วงรี 48">
              <a:extLst>
                <a:ext uri="{FF2B5EF4-FFF2-40B4-BE49-F238E27FC236}">
                  <a16:creationId xmlns:a16="http://schemas.microsoft.com/office/drawing/2014/main" id="{8353A4D2-9A4F-4A86-8FE6-964AC83E32CF}"/>
                </a:ext>
              </a:extLst>
            </p:cNvPr>
            <p:cNvSpPr/>
            <p:nvPr/>
          </p:nvSpPr>
          <p:spPr>
            <a:xfrm>
              <a:off x="5750359" y="367673"/>
              <a:ext cx="1705122" cy="1679944"/>
            </a:xfrm>
            <a:prstGeom prst="ellipse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Text Box 7225"/>
            <p:cNvSpPr txBox="1"/>
            <p:nvPr/>
          </p:nvSpPr>
          <p:spPr>
            <a:xfrm>
              <a:off x="5819902" y="1286562"/>
              <a:ext cx="1566035" cy="100837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Down">
                <a:avLst>
                  <a:gd name="adj" fmla="val 20235582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นายกัน</a:t>
              </a:r>
              <a:r>
                <a:rPr lang="th-TH" sz="1800" b="1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พิเชฐษ์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    </a:t>
              </a:r>
              <a:r>
                <a:rPr lang="th-TH" sz="1800" b="1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มลิเก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ตุ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ผู้อำนวยการโรงเรียนวัดหนองโพรง</a:t>
              </a:r>
              <a:endParaRPr lang="en-US" sz="1100" dirty="0">
                <a:effectLst/>
                <a:latin typeface="Calibri"/>
                <a:ea typeface="Calibri"/>
                <a:cs typeface="Cordia New"/>
              </a:endParaRPr>
            </a:p>
          </p:txBody>
        </p:sp>
      </p:grpSp>
      <p:sp>
        <p:nvSpPr>
          <p:cNvPr id="52" name="สี่เหลี่ยมผืนผ้า 51">
            <a:extLst>
              <a:ext uri="{FF2B5EF4-FFF2-40B4-BE49-F238E27FC236}">
                <a16:creationId xmlns:a16="http://schemas.microsoft.com/office/drawing/2014/main" id="{8AE30FA7-7466-4B91-81B8-C924299F762B}"/>
              </a:ext>
            </a:extLst>
          </p:cNvPr>
          <p:cNvSpPr/>
          <p:nvPr/>
        </p:nvSpPr>
        <p:spPr>
          <a:xfrm>
            <a:off x="142185" y="3290167"/>
            <a:ext cx="74148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การประชุมการออกแบบหน่วยการเรียนรู้พฤกษศาสตร์เพื่อการอนุรักษ์</a:t>
            </a:r>
            <a:endParaRPr lang="th-TH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080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0" y="-1619717"/>
            <a:ext cx="7597178" cy="11099543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6617BEC-CFD5-4A39-828E-E3089860947C}"/>
              </a:ext>
            </a:extLst>
          </p:cNvPr>
          <p:cNvSpPr/>
          <p:nvPr/>
        </p:nvSpPr>
        <p:spPr>
          <a:xfrm>
            <a:off x="7144260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1DA8363F-AAA7-4AB0-841E-682B85D52B39}"/>
              </a:ext>
            </a:extLst>
          </p:cNvPr>
          <p:cNvSpPr/>
          <p:nvPr/>
        </p:nvSpPr>
        <p:spPr>
          <a:xfrm>
            <a:off x="-40100" y="9474394"/>
            <a:ext cx="7597178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64618E68-E4E7-4173-B5F1-25ABC09D9135}"/>
              </a:ext>
            </a:extLst>
          </p:cNvPr>
          <p:cNvSpPr/>
          <p:nvPr/>
        </p:nvSpPr>
        <p:spPr>
          <a:xfrm>
            <a:off x="0" y="9824759"/>
            <a:ext cx="7559675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8AE30FA7-7466-4B91-81B8-C924299F762B}"/>
              </a:ext>
            </a:extLst>
          </p:cNvPr>
          <p:cNvSpPr/>
          <p:nvPr/>
        </p:nvSpPr>
        <p:spPr>
          <a:xfrm>
            <a:off x="154909" y="3290167"/>
            <a:ext cx="61731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200" b="1" dirty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การประชุมเชิงปฏิบัติการอบรมครูผู้สอนภาษาไทย</a:t>
            </a:r>
            <a:endParaRPr lang="th-TH" sz="3200" b="1" cap="none" spc="0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12A7FF7D-BEB4-4D52-9194-4F61C02BD79F}"/>
              </a:ext>
            </a:extLst>
          </p:cNvPr>
          <p:cNvSpPr/>
          <p:nvPr/>
        </p:nvSpPr>
        <p:spPr>
          <a:xfrm>
            <a:off x="154908" y="3847541"/>
            <a:ext cx="7162883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วันเสาร์ 27 มีนาคม พ.ศ.2564 ครูชรินรัตน์  ไชยเดช ตำแหน่ง ครูผู้ช่วย โรงเรียนวัดหนองโพรง                   เข้าร่วมประชุมเชิงปฏิบัติการการอบรมครูผู้สอนภาษาไทย ระดับชั้นประถมศึกษาปีที่  3 ณ ห้องประชุมสมานฉันท์  สำนักงานเขตพื้นที่การศึกษาประถมศึกษาปราจีนบุรี เขต 1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3615812F-A053-403C-A5DC-C3BAEA7A8FA3}"/>
              </a:ext>
            </a:extLst>
          </p:cNvPr>
          <p:cNvSpPr/>
          <p:nvPr/>
        </p:nvSpPr>
        <p:spPr>
          <a:xfrm>
            <a:off x="142185" y="3766021"/>
            <a:ext cx="7281632" cy="1281849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B8918DE3-3C39-475D-A0AD-64E93918A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93" y="7410778"/>
            <a:ext cx="2239479" cy="186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6A09838-FB75-4E1A-A1ED-B1830C61A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61" y="5198301"/>
            <a:ext cx="2215476" cy="1962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F20D3E3-0A5B-4886-A998-59413A667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93" y="5240811"/>
            <a:ext cx="2120019" cy="1877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FFD95C41-8FCE-431D-9CF3-AF6AD86D9A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6" y="7402882"/>
            <a:ext cx="2129536" cy="186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64113807-A2B9-4017-BB66-B2D4CFB29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73" y="7410778"/>
            <a:ext cx="2129536" cy="186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3BC45CD-5139-489E-BA29-E13A11358C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8" y="5226293"/>
            <a:ext cx="2032447" cy="1934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" y="9840308"/>
            <a:ext cx="813396" cy="813396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2" y="9910540"/>
            <a:ext cx="992996" cy="672931"/>
          </a:xfrm>
          <a:prstGeom prst="rect">
            <a:avLst/>
          </a:prstGeom>
          <a:ln w="28575">
            <a:solidFill>
              <a:srgbClr val="F5A109"/>
            </a:solidFill>
          </a:ln>
        </p:spPr>
      </p:pic>
      <p:sp>
        <p:nvSpPr>
          <p:cNvPr id="55" name="วงรี 54">
            <a:extLst>
              <a:ext uri="{FF2B5EF4-FFF2-40B4-BE49-F238E27FC236}">
                <a16:creationId xmlns:a16="http://schemas.microsoft.com/office/drawing/2014/main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911F4BE6-61E8-4A09-9009-6575C213E96F}"/>
              </a:ext>
            </a:extLst>
          </p:cNvPr>
          <p:cNvSpPr/>
          <p:nvPr/>
        </p:nvSpPr>
        <p:spPr>
          <a:xfrm>
            <a:off x="2102331" y="1268943"/>
            <a:ext cx="3603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วารสารประชาสัมพันธ์</a:t>
            </a: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:a16="http://schemas.microsoft.com/office/drawing/2014/main" id="{770D5598-0B82-4963-9760-443437B3EEDD}"/>
              </a:ext>
            </a:extLst>
          </p:cNvPr>
          <p:cNvSpPr/>
          <p:nvPr/>
        </p:nvSpPr>
        <p:spPr>
          <a:xfrm>
            <a:off x="1931185" y="2770797"/>
            <a:ext cx="3973453" cy="559060"/>
          </a:xfrm>
          <a:prstGeom prst="roundRect">
            <a:avLst/>
          </a:prstGeom>
          <a:solidFill>
            <a:srgbClr val="123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8" name="รูปภาพ 5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91" l="0" r="99532">
                        <a14:foregroundMark x1="27651" y1="44764" x2="27651" y2="44764"/>
                        <a14:foregroundMark x1="28950" y1="44764" x2="28950" y2="44764"/>
                        <a14:foregroundMark x1="23909" y1="42618" x2="23909" y2="42618"/>
                        <a14:foregroundMark x1="75728" y1="47055" x2="75728" y2="47055"/>
                        <a14:foregroundMark x1="79002" y1="44036" x2="79002" y2="44036"/>
                        <a14:foregroundMark x1="74948" y1="43855" x2="74948" y2="43855"/>
                        <a14:foregroundMark x1="73701" y1="77527" x2="73701" y2="77527"/>
                        <a14:foregroundMark x1="24636" y1="78582" x2="24636" y2="78582"/>
                        <a14:foregroundMark x1="29158" y1="75745" x2="29158" y2="75745"/>
                        <a14:foregroundMark x1="31445" y1="78218" x2="31445" y2="78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3" y="261342"/>
            <a:ext cx="807875" cy="1223760"/>
          </a:xfrm>
          <a:prstGeom prst="rect">
            <a:avLst/>
          </a:prstGeom>
        </p:spPr>
      </p:pic>
      <p:sp>
        <p:nvSpPr>
          <p:cNvPr id="59" name="Text Box 7225"/>
          <p:cNvSpPr txBox="1"/>
          <p:nvPr/>
        </p:nvSpPr>
        <p:spPr>
          <a:xfrm>
            <a:off x="373901" y="769044"/>
            <a:ext cx="1566035" cy="1008371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8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โรงเรียนวัดหนองโพรง</a:t>
            </a:r>
            <a:endParaRPr lang="en-US" sz="11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id="{CF9B9721-E4DB-4EFC-8C86-972B75FFAE40}"/>
              </a:ext>
            </a:extLst>
          </p:cNvPr>
          <p:cNvSpPr/>
          <p:nvPr/>
        </p:nvSpPr>
        <p:spPr>
          <a:xfrm>
            <a:off x="2580829" y="1812063"/>
            <a:ext cx="2646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โรงเรียนวัดหนองโพรง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id="{5D80D45B-209D-42B5-9739-363A035FA7D6}"/>
              </a:ext>
            </a:extLst>
          </p:cNvPr>
          <p:cNvSpPr/>
          <p:nvPr/>
        </p:nvSpPr>
        <p:spPr>
          <a:xfrm>
            <a:off x="47370" y="2310563"/>
            <a:ext cx="50353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rgbClr val="0364B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สำนักงานเขตพื้นที่การศึกษาประถมศึกษาปราจีนบุรี เขต 1</a:t>
            </a:r>
            <a:endParaRPr lang="th-TH" sz="2400" b="1" cap="none" spc="0" dirty="0">
              <a:ln w="0"/>
              <a:solidFill>
                <a:srgbClr val="0364B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E4681CCA-3F60-45A9-BBA2-BF7240AA3330}"/>
              </a:ext>
            </a:extLst>
          </p:cNvPr>
          <p:cNvSpPr/>
          <p:nvPr/>
        </p:nvSpPr>
        <p:spPr>
          <a:xfrm>
            <a:off x="2081544" y="2882769"/>
            <a:ext cx="37257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3/2564 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27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 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3" name="กลุ่ม 62"/>
          <p:cNvGrpSpPr/>
          <p:nvPr/>
        </p:nvGrpSpPr>
        <p:grpSpPr>
          <a:xfrm>
            <a:off x="5718695" y="331003"/>
            <a:ext cx="1705122" cy="1927260"/>
            <a:chOff x="5750359" y="367673"/>
            <a:chExt cx="1705122" cy="1927260"/>
          </a:xfrm>
        </p:grpSpPr>
        <p:sp>
          <p:nvSpPr>
            <p:cNvPr id="64" name="วงรี 63">
              <a:extLst>
                <a:ext uri="{FF2B5EF4-FFF2-40B4-BE49-F238E27FC236}">
                  <a16:creationId xmlns:a16="http://schemas.microsoft.com/office/drawing/2014/main" id="{8353A4D2-9A4F-4A86-8FE6-964AC83E32CF}"/>
                </a:ext>
              </a:extLst>
            </p:cNvPr>
            <p:cNvSpPr/>
            <p:nvPr/>
          </p:nvSpPr>
          <p:spPr>
            <a:xfrm>
              <a:off x="5750359" y="367673"/>
              <a:ext cx="1705122" cy="1679944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0066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Text Box 7225"/>
            <p:cNvSpPr txBox="1"/>
            <p:nvPr/>
          </p:nvSpPr>
          <p:spPr>
            <a:xfrm>
              <a:off x="5819902" y="1286562"/>
              <a:ext cx="1566035" cy="100837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Down">
                <a:avLst>
                  <a:gd name="adj" fmla="val 20235582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นายกัน</a:t>
              </a:r>
              <a:r>
                <a:rPr lang="th-TH" sz="1800" b="1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พิเชฐษ์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    </a:t>
              </a:r>
              <a:r>
                <a:rPr lang="th-TH" sz="1800" b="1" dirty="0" err="1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มลิเก</a:t>
              </a: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ตุ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1800" b="1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/>
                  <a:ea typeface="Calibri"/>
                  <a:cs typeface="TH SarabunPSK"/>
                </a:rPr>
                <a:t>ผู้อำนวยการโรงเรียนวัดหนองโพรง</a:t>
              </a:r>
              <a:endParaRPr lang="en-US" sz="1100" dirty="0">
                <a:effectLst/>
                <a:latin typeface="Calibri"/>
                <a:ea typeface="Calibri"/>
                <a:cs typeface="Cordia New"/>
              </a:endParaRPr>
            </a:p>
          </p:txBody>
        </p:sp>
      </p:grp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1939935" y="9866697"/>
            <a:ext cx="56171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รียนวัดหนองโพรง </a:t>
            </a:r>
            <a:r>
              <a:rPr lang="th-TH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สพป.ป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ราจีนบุรี เขต 1 เลขที่ 139  หมู่ 3                  ตำบลหนองโพรง อำเภอศรีมหา</a:t>
            </a:r>
            <a:r>
              <a:rPr lang="th-TH" sz="2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โพธิ</a:t>
            </a:r>
            <a:r>
              <a:rPr lang="th-TH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จังหวัดปราจีนบุรี รหัสไปรษณีย์ 25140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0" y="9449941"/>
            <a:ext cx="75713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ติดต่อ ผอ.กัน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พิเชฐษ์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มลิเก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   โทร 0927925629   ไอ</a:t>
            </a:r>
            <a:r>
              <a:rPr lang="th-TH" sz="18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ดีไลน์</a:t>
            </a:r>
            <a:r>
              <a:rPr lang="th-TH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0927925629</a:t>
            </a:r>
          </a:p>
        </p:txBody>
      </p:sp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2320</TotalTime>
  <Words>517</Words>
  <Application>Microsoft Office PowerPoint</Application>
  <PresentationFormat>กำหนดเอง</PresentationFormat>
  <Paragraphs>44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Calibri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krusumet2</cp:lastModifiedBy>
  <cp:revision>225</cp:revision>
  <cp:lastPrinted>2020-04-13T15:51:32Z</cp:lastPrinted>
  <dcterms:created xsi:type="dcterms:W3CDTF">2019-11-10T02:56:05Z</dcterms:created>
  <dcterms:modified xsi:type="dcterms:W3CDTF">2023-01-30T01:02:53Z</dcterms:modified>
</cp:coreProperties>
</file>